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61" r:id="rId6"/>
    <p:sldId id="263" r:id="rId7"/>
    <p:sldId id="262" r:id="rId8"/>
    <p:sldId id="283" r:id="rId9"/>
    <p:sldId id="280" r:id="rId10"/>
    <p:sldId id="264" r:id="rId11"/>
    <p:sldId id="269" r:id="rId12"/>
    <p:sldId id="270" r:id="rId13"/>
    <p:sldId id="265" r:id="rId14"/>
    <p:sldId id="266" r:id="rId15"/>
    <p:sldId id="267" r:id="rId16"/>
    <p:sldId id="268" r:id="rId17"/>
    <p:sldId id="281" r:id="rId18"/>
    <p:sldId id="282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</p:sldIdLst>
  <p:sldSz cx="18288000" cy="10287000"/>
  <p:notesSz cx="6858000" cy="9144000"/>
  <p:embeddedFontLst>
    <p:embeddedFont>
      <p:font typeface="Inter" panose="020B0604020202020204" charset="0"/>
      <p:regular r:id="rId29"/>
    </p:embeddedFont>
    <p:embeddedFont>
      <p:font typeface="Inter Bold" panose="020B0604020202020204" charset="0"/>
      <p:regular r:id="rId30"/>
    </p:embeddedFont>
    <p:embeddedFont>
      <p:font typeface="Londrina Solid Heavy" panose="020B0604020202020204" charset="0"/>
      <p:regular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ictoria Vielma" initials="VV" lastIdx="1" clrIdx="0">
    <p:extLst>
      <p:ext uri="{19B8F6BF-5375-455C-9EA6-DF929625EA0E}">
        <p15:presenceInfo xmlns:p15="http://schemas.microsoft.com/office/powerpoint/2012/main" userId="cdafa3c63d28642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4622" autoAdjust="0"/>
  </p:normalViewPr>
  <p:slideViewPr>
    <p:cSldViewPr>
      <p:cViewPr varScale="1">
        <p:scale>
          <a:sx n="43" d="100"/>
          <a:sy n="43" d="100"/>
        </p:scale>
        <p:origin x="960" y="3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docs.google.com/spreadsheets/d/1ngMyp_WXRwnqGr2QbY8CSXUlTbZyGmDH/edit?gid=2062379371#gid=2062379371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notion.so/Documentaci-n-T-cnica-1c019b2a364280f8885ee8c392073213?pvs=4" TargetMode="External"/><Relationship Id="rId3" Type="http://schemas.openxmlformats.org/officeDocument/2006/relationships/image" Target="../media/image4.svg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svg"/><Relationship Id="rId3" Type="http://schemas.openxmlformats.org/officeDocument/2006/relationships/image" Target="../media/image30.png"/><Relationship Id="rId7" Type="http://schemas.openxmlformats.org/officeDocument/2006/relationships/image" Target="../media/image34.svg"/><Relationship Id="rId12" Type="http://schemas.openxmlformats.org/officeDocument/2006/relationships/image" Target="../media/image39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11" Type="http://schemas.openxmlformats.org/officeDocument/2006/relationships/image" Target="../media/image38.sv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notion.so/1c019b2a36428003a5ecc0c4964f0c23?v=1c019b2a364280e09963000c42894413&amp;pvs=4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 rot="4191946">
            <a:off x="-34796" y="7771024"/>
            <a:ext cx="3465655" cy="3207306"/>
          </a:xfrm>
          <a:custGeom>
            <a:avLst/>
            <a:gdLst/>
            <a:ahLst/>
            <a:cxnLst/>
            <a:rect l="l" t="t" r="r" b="b"/>
            <a:pathLst>
              <a:path w="3465655" h="3207306">
                <a:moveTo>
                  <a:pt x="0" y="0"/>
                </a:moveTo>
                <a:lnTo>
                  <a:pt x="3465655" y="0"/>
                </a:lnTo>
                <a:lnTo>
                  <a:pt x="3465655" y="3207306"/>
                </a:lnTo>
                <a:lnTo>
                  <a:pt x="0" y="32073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0370488" y="3315248"/>
            <a:ext cx="893799" cy="893799"/>
          </a:xfrm>
          <a:custGeom>
            <a:avLst/>
            <a:gdLst/>
            <a:ahLst/>
            <a:cxnLst/>
            <a:rect l="l" t="t" r="r" b="b"/>
            <a:pathLst>
              <a:path w="893799" h="893799">
                <a:moveTo>
                  <a:pt x="0" y="0"/>
                </a:moveTo>
                <a:lnTo>
                  <a:pt x="893799" y="0"/>
                </a:lnTo>
                <a:lnTo>
                  <a:pt x="893799" y="893799"/>
                </a:lnTo>
                <a:lnTo>
                  <a:pt x="0" y="8937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6078539" y="3895955"/>
            <a:ext cx="759992" cy="759992"/>
          </a:xfrm>
          <a:custGeom>
            <a:avLst/>
            <a:gdLst/>
            <a:ahLst/>
            <a:cxnLst/>
            <a:rect l="l" t="t" r="r" b="b"/>
            <a:pathLst>
              <a:path w="759992" h="759992">
                <a:moveTo>
                  <a:pt x="0" y="0"/>
                </a:moveTo>
                <a:lnTo>
                  <a:pt x="759992" y="0"/>
                </a:lnTo>
                <a:lnTo>
                  <a:pt x="759992" y="759992"/>
                </a:lnTo>
                <a:lnTo>
                  <a:pt x="0" y="7599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6264496" y="8223275"/>
            <a:ext cx="1631053" cy="1644626"/>
          </a:xfrm>
          <a:custGeom>
            <a:avLst/>
            <a:gdLst/>
            <a:ahLst/>
            <a:cxnLst/>
            <a:rect l="l" t="t" r="r" b="b"/>
            <a:pathLst>
              <a:path w="2136974" h="2136974">
                <a:moveTo>
                  <a:pt x="0" y="0"/>
                </a:moveTo>
                <a:lnTo>
                  <a:pt x="2136974" y="0"/>
                </a:lnTo>
                <a:lnTo>
                  <a:pt x="2136974" y="2136974"/>
                </a:lnTo>
                <a:lnTo>
                  <a:pt x="0" y="213697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635713" y="3257025"/>
            <a:ext cx="7327649" cy="16446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249"/>
              </a:lnSpc>
            </a:pPr>
            <a:r>
              <a:rPr lang="en-US" sz="12499" b="1" dirty="0">
                <a:solidFill>
                  <a:srgbClr val="11120D"/>
                </a:solidFill>
                <a:latin typeface="Londrina Solid Heavy"/>
                <a:ea typeface="Londrina Solid Heavy"/>
                <a:cs typeface="Londrina Solid Heavy"/>
                <a:sym typeface="Londrina Solid Heavy"/>
              </a:rPr>
              <a:t>DACKY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447800" y="5143500"/>
            <a:ext cx="8454670" cy="1810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z="2600" b="1" spc="392" dirty="0">
                <a:solidFill>
                  <a:srgbClr val="11120D"/>
                </a:solidFill>
                <a:latin typeface="Inter Bold"/>
                <a:ea typeface="Inter Bold"/>
                <a:cs typeface="Inter Bold"/>
                <a:sym typeface="Inter Bold"/>
              </a:rPr>
              <a:t>PRESENTADO POR: VICTORIA VIELMA</a:t>
            </a:r>
          </a:p>
          <a:p>
            <a:pPr algn="l">
              <a:lnSpc>
                <a:spcPts val="3640"/>
              </a:lnSpc>
            </a:pPr>
            <a:r>
              <a:rPr lang="en-US" sz="2600" b="1" spc="392" dirty="0">
                <a:solidFill>
                  <a:srgbClr val="11120D"/>
                </a:solidFill>
                <a:latin typeface="Inter Bold"/>
                <a:ea typeface="Inter Bold"/>
                <a:cs typeface="Inter Bold"/>
                <a:sym typeface="Inter Bold"/>
              </a:rPr>
              <a:t>ANALISIS Y DESARROLLO DE SOFTWARE</a:t>
            </a:r>
          </a:p>
          <a:p>
            <a:pPr algn="l">
              <a:lnSpc>
                <a:spcPts val="3640"/>
              </a:lnSpc>
            </a:pPr>
            <a:r>
              <a:rPr lang="en-US" sz="2600" b="1" spc="392" dirty="0">
                <a:solidFill>
                  <a:srgbClr val="11120D"/>
                </a:solidFill>
                <a:latin typeface="Inter Bold"/>
                <a:ea typeface="Inter Bold"/>
                <a:cs typeface="Inter Bold"/>
                <a:sym typeface="Inter Bold"/>
              </a:rPr>
              <a:t>INSTRUCTOR: GUILLERMO BURGOS</a:t>
            </a:r>
          </a:p>
          <a:p>
            <a:pPr algn="l">
              <a:lnSpc>
                <a:spcPts val="3640"/>
              </a:lnSpc>
            </a:pPr>
            <a:r>
              <a:rPr lang="en-US" sz="2600" b="1" spc="392" dirty="0">
                <a:solidFill>
                  <a:srgbClr val="11120D"/>
                </a:solidFill>
                <a:latin typeface="Inter Bold"/>
                <a:ea typeface="Inter Bold"/>
                <a:cs typeface="Inter Bold"/>
                <a:sym typeface="Inter Bold"/>
              </a:rPr>
              <a:t>FECHA: 8 ABRIL 2025</a:t>
            </a:r>
          </a:p>
        </p:txBody>
      </p:sp>
      <p:sp>
        <p:nvSpPr>
          <p:cNvPr id="14" name="Freeform 14"/>
          <p:cNvSpPr/>
          <p:nvPr/>
        </p:nvSpPr>
        <p:spPr>
          <a:xfrm>
            <a:off x="512965" y="8194850"/>
            <a:ext cx="6677363" cy="1622537"/>
          </a:xfrm>
          <a:custGeom>
            <a:avLst/>
            <a:gdLst/>
            <a:ahLst/>
            <a:cxnLst/>
            <a:rect l="l" t="t" r="r" b="b"/>
            <a:pathLst>
              <a:path w="6677363" h="1622537">
                <a:moveTo>
                  <a:pt x="0" y="0"/>
                </a:moveTo>
                <a:lnTo>
                  <a:pt x="6677363" y="0"/>
                </a:lnTo>
                <a:lnTo>
                  <a:pt x="6677363" y="1622537"/>
                </a:lnTo>
                <a:lnTo>
                  <a:pt x="0" y="162253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2AB02FE7-796B-85DA-8D6C-D424DF8079F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002000" y="419099"/>
            <a:ext cx="1893549" cy="1553681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8BD127C1-6EBD-5D75-35DF-D68B7A89C32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3747" y="277077"/>
            <a:ext cx="2228109" cy="112931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FA41F01A-2ACF-71F5-93A3-BE7F3FFD81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0" y="419099"/>
            <a:ext cx="1893549" cy="1553681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6E633F68-5BD6-A8AB-3575-B4D4202C57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7" y="1992069"/>
            <a:ext cx="18288000" cy="7056920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E74CC26B-7FB4-2340-C1DE-CC012A689F9E}"/>
              </a:ext>
            </a:extLst>
          </p:cNvPr>
          <p:cNvSpPr txBox="1"/>
          <p:nvPr/>
        </p:nvSpPr>
        <p:spPr>
          <a:xfrm>
            <a:off x="3063649" y="9079653"/>
            <a:ext cx="121607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hlinkClick r:id="rId4"/>
              </a:rPr>
              <a:t>https://docs.google.com/spreadsheets/d/1ngMyp_WXRwnqGr2QbY8CSXUlTbZyGmDH/edit?gid=2062379371#gid=2062379371</a:t>
            </a:r>
            <a:r>
              <a:rPr lang="es-ES" dirty="0"/>
              <a:t> </a:t>
            </a:r>
          </a:p>
        </p:txBody>
      </p:sp>
    </p:spTree>
  </p:cSld>
  <p:clrMapOvr>
    <a:masterClrMapping/>
  </p:clrMapOvr>
  <p:transition spd="slow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/>
          <p:cNvSpPr txBox="1"/>
          <p:nvPr/>
        </p:nvSpPr>
        <p:spPr>
          <a:xfrm>
            <a:off x="1537321" y="3255800"/>
            <a:ext cx="9993792" cy="40132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099"/>
              </a:lnSpc>
            </a:pPr>
            <a:r>
              <a:rPr lang="en-US" sz="11499" b="1" dirty="0">
                <a:solidFill>
                  <a:srgbClr val="11120D"/>
                </a:solidFill>
                <a:latin typeface="Londrina Solid Heavy"/>
                <a:ea typeface="Londrina Solid Heavy"/>
                <a:cs typeface="Londrina Solid Heavy"/>
                <a:sym typeface="Londrina Solid Heavy"/>
              </a:rPr>
              <a:t>DIAGRAMA DE CASOS DE USOS</a:t>
            </a:r>
          </a:p>
        </p:txBody>
      </p:sp>
      <p:sp>
        <p:nvSpPr>
          <p:cNvPr id="8" name="Freeform 8"/>
          <p:cNvSpPr/>
          <p:nvPr/>
        </p:nvSpPr>
        <p:spPr>
          <a:xfrm>
            <a:off x="15705619" y="7704619"/>
            <a:ext cx="1553681" cy="1553681"/>
          </a:xfrm>
          <a:custGeom>
            <a:avLst/>
            <a:gdLst/>
            <a:ahLst/>
            <a:cxnLst/>
            <a:rect l="l" t="t" r="r" b="b"/>
            <a:pathLst>
              <a:path w="1553681" h="1553681">
                <a:moveTo>
                  <a:pt x="0" y="0"/>
                </a:moveTo>
                <a:lnTo>
                  <a:pt x="1553681" y="0"/>
                </a:lnTo>
                <a:lnTo>
                  <a:pt x="1553681" y="1553681"/>
                </a:lnTo>
                <a:lnTo>
                  <a:pt x="0" y="15536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3FD5315-CD1A-4756-1317-EE8860B824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2000" y="419099"/>
            <a:ext cx="1893549" cy="1553681"/>
          </a:xfrm>
          <a:prstGeom prst="rect">
            <a:avLst/>
          </a:prstGeom>
        </p:spPr>
      </p:pic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0E1A2891-66BB-1983-FA35-1F0A334B794E}"/>
              </a:ext>
            </a:extLst>
          </p:cNvPr>
          <p:cNvCxnSpPr>
            <a:cxnSpLocks/>
          </p:cNvCxnSpPr>
          <p:nvPr/>
        </p:nvCxnSpPr>
        <p:spPr>
          <a:xfrm>
            <a:off x="1219200" y="7269016"/>
            <a:ext cx="6991172" cy="0"/>
          </a:xfrm>
          <a:prstGeom prst="line">
            <a:avLst/>
          </a:prstGeom>
          <a:ln w="12700">
            <a:solidFill>
              <a:srgbClr val="38A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BEA09B30-D5EA-945E-C224-4A9E1D8BF8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234" y="1338656"/>
            <a:ext cx="15773400" cy="8210811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7942ECCE-0AED-7CBA-C968-D499609EFE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2000" y="419099"/>
            <a:ext cx="1893549" cy="1553681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/>
          <p:cNvSpPr txBox="1"/>
          <p:nvPr/>
        </p:nvSpPr>
        <p:spPr>
          <a:xfrm>
            <a:off x="1532188" y="3447869"/>
            <a:ext cx="11881540" cy="40132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099"/>
              </a:lnSpc>
            </a:pPr>
            <a:r>
              <a:rPr lang="en-US" sz="11499" b="1" dirty="0">
                <a:solidFill>
                  <a:srgbClr val="11120D"/>
                </a:solidFill>
                <a:latin typeface="Londrina Solid Heavy"/>
                <a:ea typeface="Londrina Solid Heavy"/>
                <a:cs typeface="Londrina Solid Heavy"/>
                <a:sym typeface="Londrina Solid Heavy"/>
              </a:rPr>
              <a:t>DIAGRAMA ENTIDAD RELACION</a:t>
            </a:r>
          </a:p>
        </p:txBody>
      </p:sp>
      <p:sp>
        <p:nvSpPr>
          <p:cNvPr id="8" name="Freeform 8"/>
          <p:cNvSpPr/>
          <p:nvPr/>
        </p:nvSpPr>
        <p:spPr>
          <a:xfrm>
            <a:off x="15705619" y="7704619"/>
            <a:ext cx="1553681" cy="1553681"/>
          </a:xfrm>
          <a:custGeom>
            <a:avLst/>
            <a:gdLst/>
            <a:ahLst/>
            <a:cxnLst/>
            <a:rect l="l" t="t" r="r" b="b"/>
            <a:pathLst>
              <a:path w="1553681" h="1553681">
                <a:moveTo>
                  <a:pt x="0" y="0"/>
                </a:moveTo>
                <a:lnTo>
                  <a:pt x="1553681" y="0"/>
                </a:lnTo>
                <a:lnTo>
                  <a:pt x="1553681" y="1553681"/>
                </a:lnTo>
                <a:lnTo>
                  <a:pt x="0" y="15536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E591BA5-688C-BF2C-3F4D-B741637C71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2000" y="419099"/>
            <a:ext cx="1893549" cy="1553681"/>
          </a:xfrm>
          <a:prstGeom prst="rect">
            <a:avLst/>
          </a:prstGeom>
        </p:spPr>
      </p:pic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CE1CB63B-3533-EB98-E181-29F3C770AB23}"/>
              </a:ext>
            </a:extLst>
          </p:cNvPr>
          <p:cNvCxnSpPr>
            <a:cxnSpLocks/>
          </p:cNvCxnSpPr>
          <p:nvPr/>
        </p:nvCxnSpPr>
        <p:spPr>
          <a:xfrm>
            <a:off x="1532188" y="7395276"/>
            <a:ext cx="6991172" cy="0"/>
          </a:xfrm>
          <a:prstGeom prst="line">
            <a:avLst/>
          </a:prstGeom>
          <a:ln w="12700">
            <a:solidFill>
              <a:srgbClr val="38A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7">
            <a:extLst>
              <a:ext uri="{FF2B5EF4-FFF2-40B4-BE49-F238E27FC236}">
                <a16:creationId xmlns:a16="http://schemas.microsoft.com/office/drawing/2014/main" id="{27A2DF96-896C-43C8-732F-845620ECD51C}"/>
              </a:ext>
            </a:extLst>
          </p:cNvPr>
          <p:cNvSpPr txBox="1"/>
          <p:nvPr/>
        </p:nvSpPr>
        <p:spPr>
          <a:xfrm>
            <a:off x="1752600" y="6624926"/>
            <a:ext cx="11881540" cy="16723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099"/>
              </a:lnSpc>
            </a:pPr>
            <a:r>
              <a:rPr lang="en-US" sz="4000" b="1" dirty="0">
                <a:solidFill>
                  <a:srgbClr val="11120D"/>
                </a:solidFill>
                <a:latin typeface="Londrina Solid Heavy"/>
                <a:ea typeface="Londrina Solid Heavy"/>
                <a:cs typeface="Londrina Solid Heavy"/>
                <a:sym typeface="Londrina Solid Heavy"/>
              </a:rPr>
              <a:t>DIAGRAMAS UML</a:t>
            </a:r>
          </a:p>
        </p:txBody>
      </p:sp>
    </p:spTree>
  </p:cSld>
  <p:clrMapOvr>
    <a:masterClrMapping/>
  </p:clrMapOvr>
  <p:transition spd="slow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16139414" y="654392"/>
            <a:ext cx="1399352" cy="1368529"/>
          </a:xfrm>
          <a:custGeom>
            <a:avLst/>
            <a:gdLst/>
            <a:ahLst/>
            <a:cxnLst/>
            <a:rect l="l" t="t" r="r" b="b"/>
            <a:pathLst>
              <a:path w="1399352" h="1368529">
                <a:moveTo>
                  <a:pt x="0" y="0"/>
                </a:moveTo>
                <a:lnTo>
                  <a:pt x="1399352" y="0"/>
                </a:lnTo>
                <a:lnTo>
                  <a:pt x="1399352" y="1368529"/>
                </a:lnTo>
                <a:lnTo>
                  <a:pt x="0" y="136852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ES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E95B7CAF-2831-1770-FEAD-6FF76C5C35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2000" y="419099"/>
            <a:ext cx="1893549" cy="1553681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25E4F21A-7CBB-8629-5071-DD56AD5AB9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7576" y="0"/>
            <a:ext cx="13492848" cy="10287000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/>
          <p:cNvSpPr txBox="1"/>
          <p:nvPr/>
        </p:nvSpPr>
        <p:spPr>
          <a:xfrm>
            <a:off x="1537321" y="3255800"/>
            <a:ext cx="9993792" cy="40132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099"/>
              </a:lnSpc>
            </a:pPr>
            <a:r>
              <a:rPr lang="en-US" sz="11499" b="1">
                <a:solidFill>
                  <a:srgbClr val="11120D"/>
                </a:solidFill>
                <a:latin typeface="Londrina Solid Heavy"/>
                <a:ea typeface="Londrina Solid Heavy"/>
                <a:cs typeface="Londrina Solid Heavy"/>
                <a:sym typeface="Londrina Solid Heavy"/>
              </a:rPr>
              <a:t>MODELO RELACIONAL</a:t>
            </a:r>
          </a:p>
        </p:txBody>
      </p:sp>
      <p:sp>
        <p:nvSpPr>
          <p:cNvPr id="8" name="Freeform 8"/>
          <p:cNvSpPr/>
          <p:nvPr/>
        </p:nvSpPr>
        <p:spPr>
          <a:xfrm>
            <a:off x="15705619" y="7704619"/>
            <a:ext cx="1553681" cy="1553681"/>
          </a:xfrm>
          <a:custGeom>
            <a:avLst/>
            <a:gdLst/>
            <a:ahLst/>
            <a:cxnLst/>
            <a:rect l="l" t="t" r="r" b="b"/>
            <a:pathLst>
              <a:path w="1553681" h="1553681">
                <a:moveTo>
                  <a:pt x="0" y="0"/>
                </a:moveTo>
                <a:lnTo>
                  <a:pt x="1553681" y="0"/>
                </a:lnTo>
                <a:lnTo>
                  <a:pt x="1553681" y="1553681"/>
                </a:lnTo>
                <a:lnTo>
                  <a:pt x="0" y="15536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AE62B64-8289-9E86-CC58-0F39DF5F59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2000" y="419099"/>
            <a:ext cx="1893549" cy="1553681"/>
          </a:xfrm>
          <a:prstGeom prst="rect">
            <a:avLst/>
          </a:prstGeom>
        </p:spPr>
      </p:pic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480B35B5-B61F-682F-C572-2932D5B743EF}"/>
              </a:ext>
            </a:extLst>
          </p:cNvPr>
          <p:cNvCxnSpPr>
            <a:cxnSpLocks/>
          </p:cNvCxnSpPr>
          <p:nvPr/>
        </p:nvCxnSpPr>
        <p:spPr>
          <a:xfrm>
            <a:off x="1219200" y="7269016"/>
            <a:ext cx="6991172" cy="0"/>
          </a:xfrm>
          <a:prstGeom prst="line">
            <a:avLst/>
          </a:prstGeom>
          <a:ln w="12700">
            <a:solidFill>
              <a:srgbClr val="38A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7">
            <a:extLst>
              <a:ext uri="{FF2B5EF4-FFF2-40B4-BE49-F238E27FC236}">
                <a16:creationId xmlns:a16="http://schemas.microsoft.com/office/drawing/2014/main" id="{4A11911C-D3A2-1DB8-E636-24A6E41726C0}"/>
              </a:ext>
            </a:extLst>
          </p:cNvPr>
          <p:cNvSpPr txBox="1"/>
          <p:nvPr/>
        </p:nvSpPr>
        <p:spPr>
          <a:xfrm>
            <a:off x="1431860" y="6436322"/>
            <a:ext cx="11881540" cy="16723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099"/>
              </a:lnSpc>
            </a:pPr>
            <a:r>
              <a:rPr lang="en-US" sz="4000" b="1" dirty="0">
                <a:solidFill>
                  <a:srgbClr val="11120D"/>
                </a:solidFill>
                <a:latin typeface="Londrina Solid Heavy"/>
                <a:ea typeface="Londrina Solid Heavy"/>
                <a:cs typeface="Londrina Solid Heavy"/>
                <a:sym typeface="Londrina Solid Heavy"/>
              </a:rPr>
              <a:t>DIAGRAMAS UML</a:t>
            </a:r>
          </a:p>
        </p:txBody>
      </p:sp>
    </p:spTree>
  </p:cSld>
  <p:clrMapOvr>
    <a:masterClrMapping/>
  </p:clrMapOvr>
  <p:transition spd="slow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65DC61F8-6DC6-BD06-08DE-F0F1C7774D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780" y="876300"/>
            <a:ext cx="16170440" cy="853440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8FDA1AF8-B53B-1D72-69EF-0B65E90F9B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2000" y="419099"/>
            <a:ext cx="1893549" cy="1553681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727F346-EE98-FFE7-AFFE-B2BFF21151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>
            <a:extLst>
              <a:ext uri="{FF2B5EF4-FFF2-40B4-BE49-F238E27FC236}">
                <a16:creationId xmlns:a16="http://schemas.microsoft.com/office/drawing/2014/main" id="{2EA99DFA-72B4-88D9-524D-2A86FF6513F0}"/>
              </a:ext>
            </a:extLst>
          </p:cNvPr>
          <p:cNvSpPr txBox="1"/>
          <p:nvPr/>
        </p:nvSpPr>
        <p:spPr>
          <a:xfrm>
            <a:off x="1537321" y="3255800"/>
            <a:ext cx="9993792" cy="39692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099"/>
              </a:lnSpc>
            </a:pPr>
            <a:r>
              <a:rPr lang="en-US" sz="11499" b="1" dirty="0">
                <a:solidFill>
                  <a:srgbClr val="11120D"/>
                </a:solidFill>
                <a:latin typeface="Londrina Solid Heavy"/>
                <a:ea typeface="Londrina Solid Heavy"/>
                <a:cs typeface="Londrina Solid Heavy"/>
                <a:sym typeface="Londrina Solid Heavy"/>
              </a:rPr>
              <a:t>DIAGRAMA DE CLASES</a:t>
            </a:r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EBBF5141-B6A5-F357-0B8A-DF72C4E81C58}"/>
              </a:ext>
            </a:extLst>
          </p:cNvPr>
          <p:cNvSpPr/>
          <p:nvPr/>
        </p:nvSpPr>
        <p:spPr>
          <a:xfrm>
            <a:off x="15705619" y="7704619"/>
            <a:ext cx="1553681" cy="1553681"/>
          </a:xfrm>
          <a:custGeom>
            <a:avLst/>
            <a:gdLst/>
            <a:ahLst/>
            <a:cxnLst/>
            <a:rect l="l" t="t" r="r" b="b"/>
            <a:pathLst>
              <a:path w="1553681" h="1553681">
                <a:moveTo>
                  <a:pt x="0" y="0"/>
                </a:moveTo>
                <a:lnTo>
                  <a:pt x="1553681" y="0"/>
                </a:lnTo>
                <a:lnTo>
                  <a:pt x="1553681" y="1553681"/>
                </a:lnTo>
                <a:lnTo>
                  <a:pt x="0" y="15536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9C5D81E-F1E0-1756-5091-798BBCE51E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2000" y="419099"/>
            <a:ext cx="1893549" cy="1553681"/>
          </a:xfrm>
          <a:prstGeom prst="rect">
            <a:avLst/>
          </a:prstGeom>
        </p:spPr>
      </p:pic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98DE9BF9-C6AE-750E-C2B4-9C5F287BE92C}"/>
              </a:ext>
            </a:extLst>
          </p:cNvPr>
          <p:cNvCxnSpPr>
            <a:cxnSpLocks/>
          </p:cNvCxnSpPr>
          <p:nvPr/>
        </p:nvCxnSpPr>
        <p:spPr>
          <a:xfrm>
            <a:off x="1219200" y="7269016"/>
            <a:ext cx="6991172" cy="0"/>
          </a:xfrm>
          <a:prstGeom prst="line">
            <a:avLst/>
          </a:prstGeom>
          <a:ln w="12700">
            <a:solidFill>
              <a:srgbClr val="38A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7">
            <a:extLst>
              <a:ext uri="{FF2B5EF4-FFF2-40B4-BE49-F238E27FC236}">
                <a16:creationId xmlns:a16="http://schemas.microsoft.com/office/drawing/2014/main" id="{1713BC76-D575-9CB3-74B3-92D210670EFF}"/>
              </a:ext>
            </a:extLst>
          </p:cNvPr>
          <p:cNvSpPr txBox="1"/>
          <p:nvPr/>
        </p:nvSpPr>
        <p:spPr>
          <a:xfrm>
            <a:off x="1431860" y="6436322"/>
            <a:ext cx="11881540" cy="16723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099"/>
              </a:lnSpc>
            </a:pPr>
            <a:r>
              <a:rPr lang="en-US" sz="4000" b="1" dirty="0">
                <a:solidFill>
                  <a:srgbClr val="11120D"/>
                </a:solidFill>
                <a:latin typeface="Londrina Solid Heavy"/>
                <a:ea typeface="Londrina Solid Heavy"/>
                <a:cs typeface="Londrina Solid Heavy"/>
                <a:sym typeface="Londrina Solid Heavy"/>
              </a:rPr>
              <a:t>DIAGRAMAS UML</a:t>
            </a:r>
          </a:p>
        </p:txBody>
      </p:sp>
    </p:spTree>
    <p:extLst>
      <p:ext uri="{BB962C8B-B14F-4D97-AF65-F5344CB8AC3E}">
        <p14:creationId xmlns:p14="http://schemas.microsoft.com/office/powerpoint/2010/main" val="2022423702"/>
      </p:ext>
    </p:extLst>
  </p:cSld>
  <p:clrMapOvr>
    <a:masterClrMapping/>
  </p:clrMapOvr>
  <p:transition spd="slow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7EA08B0-EC31-8547-76A4-70BC7597F9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DF3C4AFC-F25D-73EA-D531-A6D544DCD5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0" y="419099"/>
            <a:ext cx="1893549" cy="1553681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064830C7-3D89-B740-2AF8-469098E423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419099"/>
            <a:ext cx="13563600" cy="9601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394353"/>
      </p:ext>
    </p:extLst>
  </p:cSld>
  <p:clrMapOvr>
    <a:masterClrMapping/>
  </p:clrMapOvr>
  <p:transition spd="slow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/>
          <p:cNvSpPr txBox="1"/>
          <p:nvPr/>
        </p:nvSpPr>
        <p:spPr>
          <a:xfrm>
            <a:off x="1511967" y="4041767"/>
            <a:ext cx="9993792" cy="1974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099"/>
              </a:lnSpc>
            </a:pPr>
            <a:r>
              <a:rPr lang="en-US" sz="11499" b="1">
                <a:solidFill>
                  <a:srgbClr val="11120D"/>
                </a:solidFill>
                <a:latin typeface="Londrina Solid Heavy"/>
                <a:ea typeface="Londrina Solid Heavy"/>
                <a:cs typeface="Londrina Solid Heavy"/>
                <a:sym typeface="Londrina Solid Heavy"/>
              </a:rPr>
              <a:t>SCRIPT SQL</a:t>
            </a:r>
          </a:p>
        </p:txBody>
      </p:sp>
      <p:sp>
        <p:nvSpPr>
          <p:cNvPr id="8" name="Freeform 8"/>
          <p:cNvSpPr/>
          <p:nvPr/>
        </p:nvSpPr>
        <p:spPr>
          <a:xfrm>
            <a:off x="15705619" y="7704619"/>
            <a:ext cx="1553681" cy="1553681"/>
          </a:xfrm>
          <a:custGeom>
            <a:avLst/>
            <a:gdLst/>
            <a:ahLst/>
            <a:cxnLst/>
            <a:rect l="l" t="t" r="r" b="b"/>
            <a:pathLst>
              <a:path w="1553681" h="1553681">
                <a:moveTo>
                  <a:pt x="0" y="0"/>
                </a:moveTo>
                <a:lnTo>
                  <a:pt x="1553681" y="0"/>
                </a:lnTo>
                <a:lnTo>
                  <a:pt x="1553681" y="1553681"/>
                </a:lnTo>
                <a:lnTo>
                  <a:pt x="0" y="15536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FE24CFF-77F1-7C18-0C7E-98BCBAC76D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2000" y="419099"/>
            <a:ext cx="1893549" cy="1553681"/>
          </a:xfrm>
          <a:prstGeom prst="rect">
            <a:avLst/>
          </a:prstGeom>
        </p:spPr>
      </p:pic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C506C095-F017-C181-593D-FE25C12135AC}"/>
              </a:ext>
            </a:extLst>
          </p:cNvPr>
          <p:cNvCxnSpPr>
            <a:cxnSpLocks/>
          </p:cNvCxnSpPr>
          <p:nvPr/>
        </p:nvCxnSpPr>
        <p:spPr>
          <a:xfrm>
            <a:off x="1219200" y="5829300"/>
            <a:ext cx="6991172" cy="0"/>
          </a:xfrm>
          <a:prstGeom prst="line">
            <a:avLst/>
          </a:prstGeom>
          <a:ln w="12700">
            <a:solidFill>
              <a:srgbClr val="38A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/>
          <p:cNvSpPr txBox="1"/>
          <p:nvPr/>
        </p:nvSpPr>
        <p:spPr>
          <a:xfrm>
            <a:off x="1765505" y="3022592"/>
            <a:ext cx="9993792" cy="40132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099"/>
              </a:lnSpc>
            </a:pPr>
            <a:r>
              <a:rPr lang="en-US" sz="11499" b="1" dirty="0">
                <a:solidFill>
                  <a:srgbClr val="11120D"/>
                </a:solidFill>
                <a:latin typeface="Londrina Solid Heavy"/>
                <a:ea typeface="Londrina Solid Heavy"/>
                <a:cs typeface="Londrina Solid Heavy"/>
                <a:sym typeface="Londrina Solid Heavy"/>
              </a:rPr>
              <a:t>PLANTEAMIENTO DEL PROBLEMA</a:t>
            </a:r>
          </a:p>
        </p:txBody>
      </p:sp>
      <p:sp>
        <p:nvSpPr>
          <p:cNvPr id="8" name="Freeform 8"/>
          <p:cNvSpPr/>
          <p:nvPr/>
        </p:nvSpPr>
        <p:spPr>
          <a:xfrm>
            <a:off x="15705619" y="7704619"/>
            <a:ext cx="1553681" cy="1553681"/>
          </a:xfrm>
          <a:custGeom>
            <a:avLst/>
            <a:gdLst/>
            <a:ahLst/>
            <a:cxnLst/>
            <a:rect l="l" t="t" r="r" b="b"/>
            <a:pathLst>
              <a:path w="1553681" h="1553681">
                <a:moveTo>
                  <a:pt x="0" y="0"/>
                </a:moveTo>
                <a:lnTo>
                  <a:pt x="1553681" y="0"/>
                </a:lnTo>
                <a:lnTo>
                  <a:pt x="1553681" y="1553681"/>
                </a:lnTo>
                <a:lnTo>
                  <a:pt x="0" y="15536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9FEA3305-D46F-FDDC-9F93-1D3A7215A0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2000" y="419099"/>
            <a:ext cx="1893549" cy="1553681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1028700" y="3302407"/>
            <a:ext cx="7613097" cy="5955893"/>
          </a:xfrm>
          <a:custGeom>
            <a:avLst/>
            <a:gdLst/>
            <a:ahLst/>
            <a:cxnLst/>
            <a:rect l="l" t="t" r="r" b="b"/>
            <a:pathLst>
              <a:path w="7613097" h="5955893">
                <a:moveTo>
                  <a:pt x="0" y="0"/>
                </a:moveTo>
                <a:lnTo>
                  <a:pt x="7613097" y="0"/>
                </a:lnTo>
                <a:lnTo>
                  <a:pt x="7613097" y="5955893"/>
                </a:lnTo>
                <a:lnTo>
                  <a:pt x="0" y="59558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028700" y="838200"/>
            <a:ext cx="12267347" cy="16589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562"/>
              </a:lnSpc>
            </a:pPr>
            <a:r>
              <a:rPr lang="en-US" sz="9687" b="1">
                <a:solidFill>
                  <a:srgbClr val="11120D"/>
                </a:solidFill>
                <a:latin typeface="Londrina Solid Heavy"/>
                <a:ea typeface="Londrina Solid Heavy"/>
                <a:cs typeface="Londrina Solid Heavy"/>
                <a:sym typeface="Londrina Solid Heavy"/>
              </a:rPr>
              <a:t>EVIDENCIA Y DESCRIPCION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346830" y="3537154"/>
            <a:ext cx="7294969" cy="5448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sz="3000" b="1">
                <a:solidFill>
                  <a:srgbClr val="11120D"/>
                </a:solidFill>
                <a:latin typeface="Inter Bold"/>
                <a:ea typeface="Inter Bold"/>
                <a:cs typeface="Inter Bold"/>
                <a:sym typeface="Inter Bold"/>
              </a:rPr>
              <a:t>La base de datos está diseñada para gestionar información relacionada con una aplicación de rastreo GPS para mascotas. Incluye los siguientes módulos principales:</a:t>
            </a:r>
          </a:p>
          <a:p>
            <a:pPr marL="647702" lvl="1" indent="-323851" algn="l">
              <a:lnSpc>
                <a:spcPts val="3900"/>
              </a:lnSpc>
              <a:buAutoNum type="arabicPeriod"/>
            </a:pPr>
            <a:r>
              <a:rPr lang="en-US" sz="3000" b="1">
                <a:solidFill>
                  <a:srgbClr val="11120D"/>
                </a:solidFill>
                <a:latin typeface="Inter Bold"/>
                <a:ea typeface="Inter Bold"/>
                <a:cs typeface="Inter Bold"/>
                <a:sym typeface="Inter Bold"/>
              </a:rPr>
              <a:t>Usuarios y Perfiles:</a:t>
            </a:r>
          </a:p>
          <a:p>
            <a:pPr marL="647702" lvl="1" indent="-323851" algn="l">
              <a:lnSpc>
                <a:spcPts val="3900"/>
              </a:lnSpc>
              <a:buAutoNum type="arabicPeriod"/>
            </a:pPr>
            <a:r>
              <a:rPr lang="en-US" sz="3000" b="1">
                <a:solidFill>
                  <a:srgbClr val="11120D"/>
                </a:solidFill>
                <a:latin typeface="Inter Bold"/>
                <a:ea typeface="Inter Bold"/>
                <a:cs typeface="Inter Bold"/>
                <a:sym typeface="Inter Bold"/>
              </a:rPr>
              <a:t>Mascotas:</a:t>
            </a:r>
          </a:p>
          <a:p>
            <a:pPr marL="647702" lvl="1" indent="-323851" algn="l">
              <a:lnSpc>
                <a:spcPts val="3900"/>
              </a:lnSpc>
              <a:buAutoNum type="arabicPeriod"/>
            </a:pPr>
            <a:r>
              <a:rPr lang="en-US" sz="3000" b="1">
                <a:solidFill>
                  <a:srgbClr val="11120D"/>
                </a:solidFill>
                <a:latin typeface="Inter Bold"/>
                <a:ea typeface="Inter Bold"/>
                <a:cs typeface="Inter Bold"/>
                <a:sym typeface="Inter Bold"/>
              </a:rPr>
              <a:t>Vacunas:</a:t>
            </a:r>
          </a:p>
          <a:p>
            <a:pPr marL="647702" lvl="1" indent="-323851" algn="l">
              <a:lnSpc>
                <a:spcPts val="3900"/>
              </a:lnSpc>
              <a:buAutoNum type="arabicPeriod"/>
            </a:pPr>
            <a:r>
              <a:rPr lang="en-US" sz="3000" b="1">
                <a:solidFill>
                  <a:srgbClr val="11120D"/>
                </a:solidFill>
                <a:latin typeface="Inter Bold"/>
                <a:ea typeface="Inter Bold"/>
                <a:cs typeface="Inter Bold"/>
                <a:sym typeface="Inter Bold"/>
              </a:rPr>
              <a:t>Razas:</a:t>
            </a:r>
          </a:p>
          <a:p>
            <a:pPr marL="647702" lvl="1" indent="-323851" algn="l">
              <a:lnSpc>
                <a:spcPts val="3900"/>
              </a:lnSpc>
              <a:buAutoNum type="arabicPeriod"/>
            </a:pPr>
            <a:r>
              <a:rPr lang="en-US" sz="3000" b="1">
                <a:solidFill>
                  <a:srgbClr val="11120D"/>
                </a:solidFill>
                <a:latin typeface="Inter Bold"/>
                <a:ea typeface="Inter Bold"/>
                <a:cs typeface="Inter Bold"/>
                <a:sym typeface="Inter Bold"/>
              </a:rPr>
              <a:t>Dispositivos GPS:</a:t>
            </a:r>
          </a:p>
          <a:p>
            <a:pPr algn="l">
              <a:lnSpc>
                <a:spcPts val="3900"/>
              </a:lnSpc>
            </a:pPr>
            <a:endParaRPr lang="en-US" sz="3000" b="1">
              <a:solidFill>
                <a:srgbClr val="11120D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32F1F430-2123-1638-0EC3-6C3D46BD44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2000" y="419099"/>
            <a:ext cx="1893549" cy="1553681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/>
          <p:cNvSpPr txBox="1"/>
          <p:nvPr/>
        </p:nvSpPr>
        <p:spPr>
          <a:xfrm>
            <a:off x="1537321" y="3255800"/>
            <a:ext cx="9993792" cy="40132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099"/>
              </a:lnSpc>
            </a:pPr>
            <a:r>
              <a:rPr lang="en-US" sz="11499" b="1">
                <a:solidFill>
                  <a:srgbClr val="11120D"/>
                </a:solidFill>
                <a:latin typeface="Londrina Solid Heavy"/>
                <a:ea typeface="Londrina Solid Heavy"/>
                <a:cs typeface="Londrina Solid Heavy"/>
                <a:sym typeface="Londrina Solid Heavy"/>
              </a:rPr>
              <a:t>PROTOTIPO DE LA APLICACION</a:t>
            </a:r>
          </a:p>
        </p:txBody>
      </p:sp>
      <p:sp>
        <p:nvSpPr>
          <p:cNvPr id="8" name="Freeform 8"/>
          <p:cNvSpPr/>
          <p:nvPr/>
        </p:nvSpPr>
        <p:spPr>
          <a:xfrm>
            <a:off x="15705619" y="7704619"/>
            <a:ext cx="1553681" cy="1553681"/>
          </a:xfrm>
          <a:custGeom>
            <a:avLst/>
            <a:gdLst/>
            <a:ahLst/>
            <a:cxnLst/>
            <a:rect l="l" t="t" r="r" b="b"/>
            <a:pathLst>
              <a:path w="1553681" h="1553681">
                <a:moveTo>
                  <a:pt x="0" y="0"/>
                </a:moveTo>
                <a:lnTo>
                  <a:pt x="1553681" y="0"/>
                </a:lnTo>
                <a:lnTo>
                  <a:pt x="1553681" y="1553681"/>
                </a:lnTo>
                <a:lnTo>
                  <a:pt x="0" y="15536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82D3EB1-2B7F-7C61-1AB9-25EEA6C31F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2000" y="419099"/>
            <a:ext cx="1893549" cy="1553681"/>
          </a:xfrm>
          <a:prstGeom prst="rect">
            <a:avLst/>
          </a:prstGeom>
        </p:spPr>
      </p:pic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1E67A826-6D3D-54BF-DC1B-7AA0148CACCC}"/>
              </a:ext>
            </a:extLst>
          </p:cNvPr>
          <p:cNvCxnSpPr>
            <a:cxnSpLocks/>
          </p:cNvCxnSpPr>
          <p:nvPr/>
        </p:nvCxnSpPr>
        <p:spPr>
          <a:xfrm>
            <a:off x="1219200" y="7269016"/>
            <a:ext cx="6991172" cy="0"/>
          </a:xfrm>
          <a:prstGeom prst="line">
            <a:avLst/>
          </a:prstGeom>
          <a:ln w="12700">
            <a:solidFill>
              <a:srgbClr val="38A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>
            <a:off x="14302359" y="5599036"/>
            <a:ext cx="893799" cy="893799"/>
          </a:xfrm>
          <a:custGeom>
            <a:avLst/>
            <a:gdLst/>
            <a:ahLst/>
            <a:cxnLst/>
            <a:rect l="l" t="t" r="r" b="b"/>
            <a:pathLst>
              <a:path w="893799" h="893799">
                <a:moveTo>
                  <a:pt x="0" y="0"/>
                </a:moveTo>
                <a:lnTo>
                  <a:pt x="893799" y="0"/>
                </a:lnTo>
                <a:lnTo>
                  <a:pt x="893799" y="893800"/>
                </a:lnTo>
                <a:lnTo>
                  <a:pt x="0" y="893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3882167">
            <a:off x="16652847" y="6272657"/>
            <a:ext cx="766538" cy="766538"/>
          </a:xfrm>
          <a:custGeom>
            <a:avLst/>
            <a:gdLst/>
            <a:ahLst/>
            <a:cxnLst/>
            <a:rect l="l" t="t" r="r" b="b"/>
            <a:pathLst>
              <a:path w="766538" h="766538">
                <a:moveTo>
                  <a:pt x="0" y="0"/>
                </a:moveTo>
                <a:lnTo>
                  <a:pt x="766537" y="0"/>
                </a:lnTo>
                <a:lnTo>
                  <a:pt x="766537" y="766537"/>
                </a:lnTo>
                <a:lnTo>
                  <a:pt x="0" y="7665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7648766" y="2901342"/>
            <a:ext cx="2940093" cy="6356958"/>
          </a:xfrm>
          <a:custGeom>
            <a:avLst/>
            <a:gdLst/>
            <a:ahLst/>
            <a:cxnLst/>
            <a:rect l="l" t="t" r="r" b="b"/>
            <a:pathLst>
              <a:path w="2940093" h="6356958">
                <a:moveTo>
                  <a:pt x="0" y="0"/>
                </a:moveTo>
                <a:lnTo>
                  <a:pt x="2940093" y="0"/>
                </a:lnTo>
                <a:lnTo>
                  <a:pt x="2940093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2256065" y="2901342"/>
            <a:ext cx="2940093" cy="6356958"/>
          </a:xfrm>
          <a:custGeom>
            <a:avLst/>
            <a:gdLst/>
            <a:ahLst/>
            <a:cxnLst/>
            <a:rect l="l" t="t" r="r" b="b"/>
            <a:pathLst>
              <a:path w="2940093" h="6356958">
                <a:moveTo>
                  <a:pt x="0" y="0"/>
                </a:moveTo>
                <a:lnTo>
                  <a:pt x="2940093" y="0"/>
                </a:lnTo>
                <a:lnTo>
                  <a:pt x="2940093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2724854" y="2967156"/>
            <a:ext cx="2940093" cy="6356958"/>
          </a:xfrm>
          <a:custGeom>
            <a:avLst/>
            <a:gdLst/>
            <a:ahLst/>
            <a:cxnLst/>
            <a:rect l="l" t="t" r="r" b="b"/>
            <a:pathLst>
              <a:path w="2940093" h="6356958">
                <a:moveTo>
                  <a:pt x="0" y="0"/>
                </a:moveTo>
                <a:lnTo>
                  <a:pt x="2940093" y="0"/>
                </a:lnTo>
                <a:lnTo>
                  <a:pt x="2940093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028700" y="786221"/>
            <a:ext cx="12030366" cy="16589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562"/>
              </a:lnSpc>
            </a:pPr>
            <a:r>
              <a:rPr lang="en-US" sz="9687" b="1">
                <a:solidFill>
                  <a:srgbClr val="11120D"/>
                </a:solidFill>
                <a:latin typeface="Londrina Solid Heavy"/>
                <a:ea typeface="Londrina Solid Heavy"/>
                <a:cs typeface="Londrina Solid Heavy"/>
                <a:sym typeface="Londrina Solid Heavy"/>
              </a:rPr>
              <a:t>IMAGENES DEL PROTOTIPO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44F0DB6A-4CAA-759F-3A83-13987A24C4C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002000" y="419099"/>
            <a:ext cx="1893549" cy="1553681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227B7973-4301-2F03-1739-5034774B187B}"/>
              </a:ext>
            </a:extLst>
          </p:cNvPr>
          <p:cNvSpPr txBox="1"/>
          <p:nvPr/>
        </p:nvSpPr>
        <p:spPr>
          <a:xfrm>
            <a:off x="4621427" y="9595630"/>
            <a:ext cx="8994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hlinkClick r:id="rId8"/>
              </a:rPr>
              <a:t>https://www.notion.so/Documentaci-n-T-cnica-1c019b2a364280f8885ee8c392073213?pvs=4</a:t>
            </a:r>
            <a:r>
              <a:rPr lang="es-ES" dirty="0"/>
              <a:t> </a:t>
            </a:r>
          </a:p>
        </p:txBody>
      </p:sp>
    </p:spTree>
  </p:cSld>
  <p:clrMapOvr>
    <a:masterClrMapping/>
  </p:clrMapOvr>
  <p:transition spd="slow"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/>
          <p:cNvSpPr txBox="1"/>
          <p:nvPr/>
        </p:nvSpPr>
        <p:spPr>
          <a:xfrm>
            <a:off x="1537321" y="3255800"/>
            <a:ext cx="9993792" cy="40132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099"/>
              </a:lnSpc>
            </a:pPr>
            <a:r>
              <a:rPr lang="en-US" sz="11499" b="1">
                <a:solidFill>
                  <a:srgbClr val="11120D"/>
                </a:solidFill>
                <a:latin typeface="Londrina Solid Heavy"/>
                <a:ea typeface="Londrina Solid Heavy"/>
                <a:cs typeface="Londrina Solid Heavy"/>
                <a:sym typeface="Londrina Solid Heavy"/>
              </a:rPr>
              <a:t>PROTOTIPO DE LA PAGINA</a:t>
            </a:r>
          </a:p>
        </p:txBody>
      </p:sp>
      <p:sp>
        <p:nvSpPr>
          <p:cNvPr id="8" name="Freeform 8"/>
          <p:cNvSpPr/>
          <p:nvPr/>
        </p:nvSpPr>
        <p:spPr>
          <a:xfrm>
            <a:off x="15705619" y="7704619"/>
            <a:ext cx="1553681" cy="1553681"/>
          </a:xfrm>
          <a:custGeom>
            <a:avLst/>
            <a:gdLst/>
            <a:ahLst/>
            <a:cxnLst/>
            <a:rect l="l" t="t" r="r" b="b"/>
            <a:pathLst>
              <a:path w="1553681" h="1553681">
                <a:moveTo>
                  <a:pt x="0" y="0"/>
                </a:moveTo>
                <a:lnTo>
                  <a:pt x="1553681" y="0"/>
                </a:lnTo>
                <a:lnTo>
                  <a:pt x="1553681" y="1553681"/>
                </a:lnTo>
                <a:lnTo>
                  <a:pt x="0" y="15536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A04F216-4CB3-4569-F170-EE061AF02B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2000" y="419099"/>
            <a:ext cx="1893549" cy="1553681"/>
          </a:xfrm>
          <a:prstGeom prst="rect">
            <a:avLst/>
          </a:prstGeom>
        </p:spPr>
      </p:pic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0C67E20F-9648-A3F8-BC8E-1CDFF92D0080}"/>
              </a:ext>
            </a:extLst>
          </p:cNvPr>
          <p:cNvCxnSpPr>
            <a:cxnSpLocks/>
          </p:cNvCxnSpPr>
          <p:nvPr/>
        </p:nvCxnSpPr>
        <p:spPr>
          <a:xfrm>
            <a:off x="1219200" y="7269016"/>
            <a:ext cx="6991172" cy="0"/>
          </a:xfrm>
          <a:prstGeom prst="line">
            <a:avLst/>
          </a:prstGeom>
          <a:ln w="12700">
            <a:solidFill>
              <a:srgbClr val="38A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>
            <a:off x="14302359" y="5599036"/>
            <a:ext cx="893799" cy="893799"/>
          </a:xfrm>
          <a:custGeom>
            <a:avLst/>
            <a:gdLst/>
            <a:ahLst/>
            <a:cxnLst/>
            <a:rect l="l" t="t" r="r" b="b"/>
            <a:pathLst>
              <a:path w="893799" h="893799">
                <a:moveTo>
                  <a:pt x="0" y="0"/>
                </a:moveTo>
                <a:lnTo>
                  <a:pt x="893799" y="0"/>
                </a:lnTo>
                <a:lnTo>
                  <a:pt x="893799" y="893800"/>
                </a:lnTo>
                <a:lnTo>
                  <a:pt x="0" y="893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3882167">
            <a:off x="16652847" y="6272657"/>
            <a:ext cx="766538" cy="766538"/>
          </a:xfrm>
          <a:custGeom>
            <a:avLst/>
            <a:gdLst/>
            <a:ahLst/>
            <a:cxnLst/>
            <a:rect l="l" t="t" r="r" b="b"/>
            <a:pathLst>
              <a:path w="766538" h="766538">
                <a:moveTo>
                  <a:pt x="0" y="0"/>
                </a:moveTo>
                <a:lnTo>
                  <a:pt x="766537" y="0"/>
                </a:lnTo>
                <a:lnTo>
                  <a:pt x="766537" y="766537"/>
                </a:lnTo>
                <a:lnTo>
                  <a:pt x="0" y="7665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2413158" y="2948602"/>
            <a:ext cx="13765929" cy="6194668"/>
          </a:xfrm>
          <a:custGeom>
            <a:avLst/>
            <a:gdLst/>
            <a:ahLst/>
            <a:cxnLst/>
            <a:rect l="l" t="t" r="r" b="b"/>
            <a:pathLst>
              <a:path w="13765929" h="6194668">
                <a:moveTo>
                  <a:pt x="0" y="0"/>
                </a:moveTo>
                <a:lnTo>
                  <a:pt x="13765929" y="0"/>
                </a:lnTo>
                <a:lnTo>
                  <a:pt x="13765929" y="6194668"/>
                </a:lnTo>
                <a:lnTo>
                  <a:pt x="0" y="619466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028700" y="786221"/>
            <a:ext cx="12030366" cy="16589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562"/>
              </a:lnSpc>
            </a:pPr>
            <a:r>
              <a:rPr lang="en-US" sz="9687" b="1">
                <a:solidFill>
                  <a:srgbClr val="11120D"/>
                </a:solidFill>
                <a:latin typeface="Londrina Solid Heavy"/>
                <a:ea typeface="Londrina Solid Heavy"/>
                <a:cs typeface="Londrina Solid Heavy"/>
                <a:sym typeface="Londrina Solid Heavy"/>
              </a:rPr>
              <a:t>IMAGENES DEL PROTOTIPO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D9E628E5-03D3-32AF-794B-4F0A73AF56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02000" y="419099"/>
            <a:ext cx="1893549" cy="1553681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>
            <a:off x="14302359" y="5599036"/>
            <a:ext cx="893799" cy="893799"/>
          </a:xfrm>
          <a:custGeom>
            <a:avLst/>
            <a:gdLst/>
            <a:ahLst/>
            <a:cxnLst/>
            <a:rect l="l" t="t" r="r" b="b"/>
            <a:pathLst>
              <a:path w="893799" h="893799">
                <a:moveTo>
                  <a:pt x="0" y="0"/>
                </a:moveTo>
                <a:lnTo>
                  <a:pt x="893799" y="0"/>
                </a:lnTo>
                <a:lnTo>
                  <a:pt x="893799" y="893800"/>
                </a:lnTo>
                <a:lnTo>
                  <a:pt x="0" y="893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3882167">
            <a:off x="16652847" y="6272657"/>
            <a:ext cx="766538" cy="766538"/>
          </a:xfrm>
          <a:custGeom>
            <a:avLst/>
            <a:gdLst/>
            <a:ahLst/>
            <a:cxnLst/>
            <a:rect l="l" t="t" r="r" b="b"/>
            <a:pathLst>
              <a:path w="766538" h="766538">
                <a:moveTo>
                  <a:pt x="0" y="0"/>
                </a:moveTo>
                <a:lnTo>
                  <a:pt x="766537" y="0"/>
                </a:lnTo>
                <a:lnTo>
                  <a:pt x="766537" y="766537"/>
                </a:lnTo>
                <a:lnTo>
                  <a:pt x="0" y="7665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436815" y="2635506"/>
            <a:ext cx="15414371" cy="6820859"/>
          </a:xfrm>
          <a:custGeom>
            <a:avLst/>
            <a:gdLst/>
            <a:ahLst/>
            <a:cxnLst/>
            <a:rect l="l" t="t" r="r" b="b"/>
            <a:pathLst>
              <a:path w="15414371" h="6820859">
                <a:moveTo>
                  <a:pt x="0" y="0"/>
                </a:moveTo>
                <a:lnTo>
                  <a:pt x="15414370" y="0"/>
                </a:lnTo>
                <a:lnTo>
                  <a:pt x="15414370" y="6820860"/>
                </a:lnTo>
                <a:lnTo>
                  <a:pt x="0" y="682086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028700" y="786221"/>
            <a:ext cx="12030366" cy="16589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562"/>
              </a:lnSpc>
            </a:pPr>
            <a:r>
              <a:rPr lang="en-US" sz="9687" b="1">
                <a:solidFill>
                  <a:srgbClr val="11120D"/>
                </a:solidFill>
                <a:latin typeface="Londrina Solid Heavy"/>
                <a:ea typeface="Londrina Solid Heavy"/>
                <a:cs typeface="Londrina Solid Heavy"/>
                <a:sym typeface="Londrina Solid Heavy"/>
              </a:rPr>
              <a:t>IMAGENES DEL PROTOTIPO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92B521A8-6A12-1D11-50FA-E730D20B13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02000" y="419099"/>
            <a:ext cx="1893549" cy="1553681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74435" y="3419341"/>
            <a:ext cx="19441419" cy="3841972"/>
            <a:chOff x="0" y="0"/>
            <a:chExt cx="5120374" cy="101187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120374" cy="1011877"/>
            </a:xfrm>
            <a:custGeom>
              <a:avLst/>
              <a:gdLst/>
              <a:ahLst/>
              <a:cxnLst/>
              <a:rect l="l" t="t" r="r" b="b"/>
              <a:pathLst>
                <a:path w="5120374" h="1011877">
                  <a:moveTo>
                    <a:pt x="0" y="0"/>
                  </a:moveTo>
                  <a:lnTo>
                    <a:pt x="5120374" y="0"/>
                  </a:lnTo>
                  <a:lnTo>
                    <a:pt x="5120374" y="1011877"/>
                  </a:lnTo>
                  <a:lnTo>
                    <a:pt x="0" y="1011877"/>
                  </a:lnTo>
                  <a:close/>
                </a:path>
              </a:pathLst>
            </a:custGeom>
            <a:solidFill>
              <a:srgbClr val="565449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5120374" cy="10595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0" y="8664463"/>
            <a:ext cx="6677363" cy="1622537"/>
          </a:xfrm>
          <a:custGeom>
            <a:avLst/>
            <a:gdLst/>
            <a:ahLst/>
            <a:cxnLst/>
            <a:rect l="l" t="t" r="r" b="b"/>
            <a:pathLst>
              <a:path w="6677363" h="1622537">
                <a:moveTo>
                  <a:pt x="0" y="0"/>
                </a:moveTo>
                <a:lnTo>
                  <a:pt x="6677363" y="0"/>
                </a:lnTo>
                <a:lnTo>
                  <a:pt x="6677363" y="1622537"/>
                </a:lnTo>
                <a:lnTo>
                  <a:pt x="0" y="162253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8429870" y="3753380"/>
            <a:ext cx="7885786" cy="26803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837"/>
              </a:lnSpc>
            </a:pPr>
            <a:r>
              <a:rPr lang="en-US" sz="15598" b="1">
                <a:solidFill>
                  <a:srgbClr val="11120D"/>
                </a:solidFill>
                <a:latin typeface="Londrina Solid Heavy"/>
                <a:ea typeface="Londrina Solid Heavy"/>
                <a:cs typeface="Londrina Solid Heavy"/>
                <a:sym typeface="Londrina Solid Heavy"/>
              </a:rPr>
              <a:t>GRACIAS</a:t>
            </a:r>
          </a:p>
        </p:txBody>
      </p:sp>
      <p:sp>
        <p:nvSpPr>
          <p:cNvPr id="9" name="Freeform 9"/>
          <p:cNvSpPr/>
          <p:nvPr/>
        </p:nvSpPr>
        <p:spPr>
          <a:xfrm>
            <a:off x="15705619" y="1028700"/>
            <a:ext cx="1553681" cy="1553681"/>
          </a:xfrm>
          <a:custGeom>
            <a:avLst/>
            <a:gdLst/>
            <a:ahLst/>
            <a:cxnLst/>
            <a:rect l="l" t="t" r="r" b="b"/>
            <a:pathLst>
              <a:path w="1553681" h="1553681">
                <a:moveTo>
                  <a:pt x="0" y="0"/>
                </a:moveTo>
                <a:lnTo>
                  <a:pt x="1553681" y="0"/>
                </a:lnTo>
                <a:lnTo>
                  <a:pt x="1553681" y="1553681"/>
                </a:lnTo>
                <a:lnTo>
                  <a:pt x="0" y="15536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12BCDCA5-7E60-D328-3083-DDE09E643A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2344" y="3069847"/>
            <a:ext cx="5313914" cy="4360134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FB0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-438622"/>
            <a:ext cx="16230600" cy="11131915"/>
            <a:chOff x="0" y="0"/>
            <a:chExt cx="4274726" cy="293186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74726" cy="2931862"/>
            </a:xfrm>
            <a:custGeom>
              <a:avLst/>
              <a:gdLst/>
              <a:ahLst/>
              <a:cxnLst/>
              <a:rect l="l" t="t" r="r" b="b"/>
              <a:pathLst>
                <a:path w="4274726" h="2931862">
                  <a:moveTo>
                    <a:pt x="0" y="0"/>
                  </a:moveTo>
                  <a:lnTo>
                    <a:pt x="4274726" y="0"/>
                  </a:lnTo>
                  <a:lnTo>
                    <a:pt x="4274726" y="2931862"/>
                  </a:lnTo>
                  <a:lnTo>
                    <a:pt x="0" y="2931862"/>
                  </a:lnTo>
                  <a:close/>
                </a:path>
              </a:pathLst>
            </a:custGeom>
            <a:solidFill>
              <a:srgbClr val="FFFAF2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274726" cy="29794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5897880" y="2839122"/>
            <a:ext cx="6492240" cy="0"/>
          </a:xfrm>
          <a:prstGeom prst="line">
            <a:avLst/>
          </a:prstGeom>
          <a:ln w="104775" cap="rnd">
            <a:solidFill>
              <a:srgbClr val="F9C99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TextBox 6"/>
          <p:cNvSpPr txBox="1"/>
          <p:nvPr/>
        </p:nvSpPr>
        <p:spPr>
          <a:xfrm>
            <a:off x="2863509" y="811869"/>
            <a:ext cx="12560981" cy="1974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099"/>
              </a:lnSpc>
            </a:pPr>
            <a:r>
              <a:rPr lang="en-US" sz="11499" b="1">
                <a:solidFill>
                  <a:srgbClr val="613924"/>
                </a:solidFill>
                <a:latin typeface="Londrina Solid Heavy"/>
                <a:ea typeface="Londrina Solid Heavy"/>
                <a:cs typeface="Londrina Solid Heavy"/>
                <a:sym typeface="Londrina Solid Heavy"/>
              </a:rPr>
              <a:t>RECURSOS</a:t>
            </a:r>
          </a:p>
        </p:txBody>
      </p:sp>
      <p:sp>
        <p:nvSpPr>
          <p:cNvPr id="7" name="Freeform 7"/>
          <p:cNvSpPr/>
          <p:nvPr/>
        </p:nvSpPr>
        <p:spPr>
          <a:xfrm>
            <a:off x="3100149" y="3824959"/>
            <a:ext cx="2238742" cy="2376373"/>
          </a:xfrm>
          <a:custGeom>
            <a:avLst/>
            <a:gdLst/>
            <a:ahLst/>
            <a:cxnLst/>
            <a:rect l="l" t="t" r="r" b="b"/>
            <a:pathLst>
              <a:path w="2238742" h="2376373">
                <a:moveTo>
                  <a:pt x="0" y="0"/>
                </a:moveTo>
                <a:lnTo>
                  <a:pt x="2238742" y="0"/>
                </a:lnTo>
                <a:lnTo>
                  <a:pt x="2238742" y="2376374"/>
                </a:lnTo>
                <a:lnTo>
                  <a:pt x="0" y="23763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6506389" y="3824959"/>
            <a:ext cx="1883276" cy="2376373"/>
          </a:xfrm>
          <a:custGeom>
            <a:avLst/>
            <a:gdLst/>
            <a:ahLst/>
            <a:cxnLst/>
            <a:rect l="l" t="t" r="r" b="b"/>
            <a:pathLst>
              <a:path w="1883276" h="2376373">
                <a:moveTo>
                  <a:pt x="0" y="0"/>
                </a:moveTo>
                <a:lnTo>
                  <a:pt x="1883275" y="0"/>
                </a:lnTo>
                <a:lnTo>
                  <a:pt x="1883275" y="2376374"/>
                </a:lnTo>
                <a:lnTo>
                  <a:pt x="0" y="237637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9111414" y="3824959"/>
            <a:ext cx="3130239" cy="2376373"/>
          </a:xfrm>
          <a:custGeom>
            <a:avLst/>
            <a:gdLst/>
            <a:ahLst/>
            <a:cxnLst/>
            <a:rect l="l" t="t" r="r" b="b"/>
            <a:pathLst>
              <a:path w="3130239" h="2376373">
                <a:moveTo>
                  <a:pt x="0" y="0"/>
                </a:moveTo>
                <a:lnTo>
                  <a:pt x="3130239" y="0"/>
                </a:lnTo>
                <a:lnTo>
                  <a:pt x="3130239" y="2376374"/>
                </a:lnTo>
                <a:lnTo>
                  <a:pt x="0" y="237637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2958204" y="3824959"/>
            <a:ext cx="1893672" cy="2376373"/>
          </a:xfrm>
          <a:custGeom>
            <a:avLst/>
            <a:gdLst/>
            <a:ahLst/>
            <a:cxnLst/>
            <a:rect l="l" t="t" r="r" b="b"/>
            <a:pathLst>
              <a:path w="1893672" h="2376373">
                <a:moveTo>
                  <a:pt x="0" y="0"/>
                </a:moveTo>
                <a:lnTo>
                  <a:pt x="1893672" y="0"/>
                </a:lnTo>
                <a:lnTo>
                  <a:pt x="1893672" y="2376374"/>
                </a:lnTo>
                <a:lnTo>
                  <a:pt x="0" y="237637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flipH="1">
            <a:off x="3372284" y="7026015"/>
            <a:ext cx="1297515" cy="2232285"/>
          </a:xfrm>
          <a:custGeom>
            <a:avLst/>
            <a:gdLst/>
            <a:ahLst/>
            <a:cxnLst/>
            <a:rect l="l" t="t" r="r" b="b"/>
            <a:pathLst>
              <a:path w="1297515" h="2232285">
                <a:moveTo>
                  <a:pt x="1297515" y="0"/>
                </a:moveTo>
                <a:lnTo>
                  <a:pt x="0" y="0"/>
                </a:lnTo>
                <a:lnTo>
                  <a:pt x="0" y="2232285"/>
                </a:lnTo>
                <a:lnTo>
                  <a:pt x="1297515" y="2232285"/>
                </a:lnTo>
                <a:lnTo>
                  <a:pt x="1297515" y="0"/>
                </a:lnTo>
                <a:close/>
              </a:path>
            </a:pathLst>
          </a:custGeom>
          <a:blipFill>
            <a:blip r:embed="rId6">
              <a:alphaModFix amt="80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2385589" y="6911867"/>
            <a:ext cx="3038901" cy="1917270"/>
          </a:xfrm>
          <a:custGeom>
            <a:avLst/>
            <a:gdLst/>
            <a:ahLst/>
            <a:cxnLst/>
            <a:rect l="l" t="t" r="r" b="b"/>
            <a:pathLst>
              <a:path w="3038901" h="1917270">
                <a:moveTo>
                  <a:pt x="0" y="0"/>
                </a:moveTo>
                <a:lnTo>
                  <a:pt x="3038902" y="0"/>
                </a:lnTo>
                <a:lnTo>
                  <a:pt x="3038902" y="1917270"/>
                </a:lnTo>
                <a:lnTo>
                  <a:pt x="0" y="191727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6709006" y="7026015"/>
            <a:ext cx="1478041" cy="1917270"/>
          </a:xfrm>
          <a:custGeom>
            <a:avLst/>
            <a:gdLst/>
            <a:ahLst/>
            <a:cxnLst/>
            <a:rect l="l" t="t" r="r" b="b"/>
            <a:pathLst>
              <a:path w="1478041" h="1917270">
                <a:moveTo>
                  <a:pt x="0" y="0"/>
                </a:moveTo>
                <a:lnTo>
                  <a:pt x="1478041" y="0"/>
                </a:lnTo>
                <a:lnTo>
                  <a:pt x="1478041" y="1917271"/>
                </a:lnTo>
                <a:lnTo>
                  <a:pt x="0" y="191727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9180703" y="6911867"/>
            <a:ext cx="2295388" cy="2031418"/>
          </a:xfrm>
          <a:custGeom>
            <a:avLst/>
            <a:gdLst/>
            <a:ahLst/>
            <a:cxnLst/>
            <a:rect l="l" t="t" r="r" b="b"/>
            <a:pathLst>
              <a:path w="2295388" h="2031418">
                <a:moveTo>
                  <a:pt x="0" y="0"/>
                </a:moveTo>
                <a:lnTo>
                  <a:pt x="2295388" y="0"/>
                </a:lnTo>
                <a:lnTo>
                  <a:pt x="2295388" y="2031419"/>
                </a:lnTo>
                <a:lnTo>
                  <a:pt x="0" y="203141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ransition spd="slow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15639" y="2477820"/>
            <a:ext cx="19319277" cy="6753434"/>
            <a:chOff x="0" y="-47625"/>
            <a:chExt cx="5088205" cy="177868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88205" cy="1731057"/>
            </a:xfrm>
            <a:custGeom>
              <a:avLst/>
              <a:gdLst/>
              <a:ahLst/>
              <a:cxnLst/>
              <a:rect l="l" t="t" r="r" b="b"/>
              <a:pathLst>
                <a:path w="5088205" h="1731057">
                  <a:moveTo>
                    <a:pt x="0" y="0"/>
                  </a:moveTo>
                  <a:lnTo>
                    <a:pt x="5088205" y="0"/>
                  </a:lnTo>
                  <a:lnTo>
                    <a:pt x="5088205" y="1731057"/>
                  </a:lnTo>
                  <a:lnTo>
                    <a:pt x="0" y="1731057"/>
                  </a:lnTo>
                  <a:close/>
                </a:path>
              </a:pathLst>
            </a:custGeom>
            <a:solidFill>
              <a:srgbClr val="D8CFBC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5088205" cy="17786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2151353" y="2290246"/>
            <a:ext cx="4953000" cy="6759516"/>
          </a:xfrm>
          <a:custGeom>
            <a:avLst/>
            <a:gdLst/>
            <a:ahLst/>
            <a:cxnLst/>
            <a:rect l="l" t="t" r="r" b="b"/>
            <a:pathLst>
              <a:path w="3692318" h="5216132">
                <a:moveTo>
                  <a:pt x="0" y="0"/>
                </a:moveTo>
                <a:lnTo>
                  <a:pt x="3692319" y="0"/>
                </a:lnTo>
                <a:lnTo>
                  <a:pt x="3692319" y="5216133"/>
                </a:lnTo>
                <a:lnTo>
                  <a:pt x="0" y="52161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-1066800" y="373282"/>
            <a:ext cx="9084350" cy="14559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439"/>
              </a:lnSpc>
            </a:pPr>
            <a:r>
              <a:rPr lang="en-US" sz="5400" b="1" dirty="0">
                <a:solidFill>
                  <a:srgbClr val="11120D"/>
                </a:solidFill>
                <a:latin typeface="Londrina Solid Heavy"/>
                <a:ea typeface="Londrina Solid Heavy"/>
                <a:cs typeface="Londrina Solid Heavy"/>
                <a:sym typeface="Londrina Solid Heavy"/>
              </a:rPr>
              <a:t>PROBLEMA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A2CEF4D3-B2E3-941C-DAC5-5BF7B994DA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2000" y="419099"/>
            <a:ext cx="1893549" cy="1553681"/>
          </a:xfrm>
          <a:prstGeom prst="rect">
            <a:avLst/>
          </a:prstGeom>
        </p:spPr>
      </p:pic>
      <p:sp>
        <p:nvSpPr>
          <p:cNvPr id="14" name="TextBox 9">
            <a:extLst>
              <a:ext uri="{FF2B5EF4-FFF2-40B4-BE49-F238E27FC236}">
                <a16:creationId xmlns:a16="http://schemas.microsoft.com/office/drawing/2014/main" id="{3A86C829-89C4-6DCE-AE7F-81BE1EB0260D}"/>
              </a:ext>
            </a:extLst>
          </p:cNvPr>
          <p:cNvSpPr txBox="1"/>
          <p:nvPr/>
        </p:nvSpPr>
        <p:spPr>
          <a:xfrm>
            <a:off x="1799073" y="2058858"/>
            <a:ext cx="5228258" cy="24622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s-ES" sz="4000" dirty="0"/>
              <a:t>Alta tasa de perros extraviados sin posibilidad de identificación o contacto.</a:t>
            </a:r>
            <a:endParaRPr lang="en-US" sz="4000" dirty="0">
              <a:solidFill>
                <a:srgbClr val="11120D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" name="TextBox 8">
            <a:extLst>
              <a:ext uri="{FF2B5EF4-FFF2-40B4-BE49-F238E27FC236}">
                <a16:creationId xmlns:a16="http://schemas.microsoft.com/office/drawing/2014/main" id="{4E2C71F9-812A-7F65-6929-94F0B65610AE}"/>
              </a:ext>
            </a:extLst>
          </p:cNvPr>
          <p:cNvSpPr txBox="1"/>
          <p:nvPr/>
        </p:nvSpPr>
        <p:spPr>
          <a:xfrm>
            <a:off x="4911411" y="3806192"/>
            <a:ext cx="9084350" cy="14559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439"/>
              </a:lnSpc>
            </a:pPr>
            <a:r>
              <a:rPr lang="en-US" sz="5400" b="1" dirty="0">
                <a:solidFill>
                  <a:srgbClr val="11120D"/>
                </a:solidFill>
                <a:latin typeface="Londrina Solid Heavy"/>
                <a:ea typeface="Londrina Solid Heavy"/>
                <a:cs typeface="Londrina Solid Heavy"/>
                <a:sym typeface="Londrina Solid Heavy"/>
              </a:rPr>
              <a:t>JUSTIFICACION</a:t>
            </a:r>
          </a:p>
        </p:txBody>
      </p:sp>
      <p:sp>
        <p:nvSpPr>
          <p:cNvPr id="15" name="TextBox 9">
            <a:extLst>
              <a:ext uri="{FF2B5EF4-FFF2-40B4-BE49-F238E27FC236}">
                <a16:creationId xmlns:a16="http://schemas.microsoft.com/office/drawing/2014/main" id="{0B296255-2210-5860-FDC4-53A0ACC830BC}"/>
              </a:ext>
            </a:extLst>
          </p:cNvPr>
          <p:cNvSpPr txBox="1"/>
          <p:nvPr/>
        </p:nvSpPr>
        <p:spPr>
          <a:xfrm>
            <a:off x="7049290" y="5402780"/>
            <a:ext cx="5228258" cy="30777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s-ES" sz="4000" dirty="0"/>
              <a:t>Aporta tranquilidad al dueño, moderniza el cuidado de mascotas y permite acción rápida ante emergencias.</a:t>
            </a:r>
            <a:endParaRPr lang="en-US" sz="4000" dirty="0">
              <a:solidFill>
                <a:srgbClr val="11120D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6" name="Freeform 6"/>
          <p:cNvSpPr/>
          <p:nvPr/>
        </p:nvSpPr>
        <p:spPr>
          <a:xfrm>
            <a:off x="1582979" y="5386863"/>
            <a:ext cx="4141060" cy="3786940"/>
          </a:xfrm>
          <a:custGeom>
            <a:avLst/>
            <a:gdLst/>
            <a:ahLst/>
            <a:cxnLst/>
            <a:rect l="l" t="t" r="r" b="b"/>
            <a:pathLst>
              <a:path w="5029317" h="5029317">
                <a:moveTo>
                  <a:pt x="0" y="0"/>
                </a:moveTo>
                <a:lnTo>
                  <a:pt x="5029316" y="0"/>
                </a:lnTo>
                <a:lnTo>
                  <a:pt x="5029316" y="5029317"/>
                </a:lnTo>
                <a:lnTo>
                  <a:pt x="0" y="502931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  <p:transition spd="slow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/>
          <p:cNvSpPr txBox="1"/>
          <p:nvPr/>
        </p:nvSpPr>
        <p:spPr>
          <a:xfrm>
            <a:off x="1143000" y="3858635"/>
            <a:ext cx="11874295" cy="19045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6099"/>
              </a:lnSpc>
            </a:pPr>
            <a:r>
              <a:rPr lang="en-US" sz="11499" b="1" dirty="0">
                <a:solidFill>
                  <a:srgbClr val="11120D"/>
                </a:solidFill>
                <a:latin typeface="Londrina Solid Heavy"/>
                <a:ea typeface="Londrina Solid Heavy"/>
                <a:cs typeface="Londrina Solid Heavy"/>
                <a:sym typeface="Londrina Solid Heavy"/>
              </a:rPr>
              <a:t>ANALISIS Y CONTEXTO</a:t>
            </a:r>
          </a:p>
        </p:txBody>
      </p:sp>
      <p:sp>
        <p:nvSpPr>
          <p:cNvPr id="8" name="Freeform 8"/>
          <p:cNvSpPr/>
          <p:nvPr/>
        </p:nvSpPr>
        <p:spPr>
          <a:xfrm>
            <a:off x="15705619" y="7704619"/>
            <a:ext cx="1553681" cy="1553681"/>
          </a:xfrm>
          <a:custGeom>
            <a:avLst/>
            <a:gdLst/>
            <a:ahLst/>
            <a:cxnLst/>
            <a:rect l="l" t="t" r="r" b="b"/>
            <a:pathLst>
              <a:path w="1553681" h="1553681">
                <a:moveTo>
                  <a:pt x="0" y="0"/>
                </a:moveTo>
                <a:lnTo>
                  <a:pt x="1553681" y="0"/>
                </a:lnTo>
                <a:lnTo>
                  <a:pt x="1553681" y="1553681"/>
                </a:lnTo>
                <a:lnTo>
                  <a:pt x="0" y="15536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EB9B9FD-8672-DBDA-18E0-87BCBC0D31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2000" y="419099"/>
            <a:ext cx="1893549" cy="1553681"/>
          </a:xfrm>
          <a:prstGeom prst="rect">
            <a:avLst/>
          </a:prstGeom>
        </p:spPr>
      </p:pic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40D7DE94-2C49-ED12-6A69-36E42C585527}"/>
              </a:ext>
            </a:extLst>
          </p:cNvPr>
          <p:cNvCxnSpPr>
            <a:cxnSpLocks/>
          </p:cNvCxnSpPr>
          <p:nvPr/>
        </p:nvCxnSpPr>
        <p:spPr>
          <a:xfrm>
            <a:off x="1143000" y="5753100"/>
            <a:ext cx="11874295" cy="0"/>
          </a:xfrm>
          <a:prstGeom prst="line">
            <a:avLst/>
          </a:prstGeom>
          <a:ln w="12700">
            <a:solidFill>
              <a:srgbClr val="38A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1219200" y="1083963"/>
            <a:ext cx="12939453" cy="16560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3999"/>
              </a:lnSpc>
            </a:pPr>
            <a:r>
              <a:rPr lang="en-US" sz="9999" b="1" dirty="0">
                <a:solidFill>
                  <a:srgbClr val="11120D"/>
                </a:solidFill>
                <a:latin typeface="Londrina Solid Heavy"/>
                <a:ea typeface="Londrina Solid Heavy"/>
                <a:cs typeface="Londrina Solid Heavy"/>
                <a:sym typeface="Londrina Solid Heavy"/>
              </a:rPr>
              <a:t>ANALISIS DE COMPETENCIA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207F6DDF-D290-427A-E123-E893324D2F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0" y="419099"/>
            <a:ext cx="1893549" cy="1553681"/>
          </a:xfrm>
          <a:prstGeom prst="rect">
            <a:avLst/>
          </a:prstGeom>
        </p:spPr>
      </p:pic>
      <p:pic>
        <p:nvPicPr>
          <p:cNvPr id="2050" name="Picture 2" descr="Pet Care Tracker Dog Cat Log by Mutex Apps Ltd">
            <a:extLst>
              <a:ext uri="{FF2B5EF4-FFF2-40B4-BE49-F238E27FC236}">
                <a16:creationId xmlns:a16="http://schemas.microsoft.com/office/drawing/2014/main" id="{E78A0483-0127-58A9-8593-3627C29C5A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8567" y="3314707"/>
            <a:ext cx="3871653" cy="3871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5">
            <a:extLst>
              <a:ext uri="{FF2B5EF4-FFF2-40B4-BE49-F238E27FC236}">
                <a16:creationId xmlns:a16="http://schemas.microsoft.com/office/drawing/2014/main" id="{BE31D0EB-F6CD-8F32-14B8-7DE21F66E217}"/>
              </a:ext>
            </a:extLst>
          </p:cNvPr>
          <p:cNvSpPr txBox="1"/>
          <p:nvPr/>
        </p:nvSpPr>
        <p:spPr>
          <a:xfrm>
            <a:off x="7087081" y="3556527"/>
            <a:ext cx="8706410" cy="15869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5441" lvl="1" algn="l">
              <a:lnSpc>
                <a:spcPts val="4160"/>
              </a:lnSpc>
            </a:pPr>
            <a:r>
              <a:rPr lang="es-ES" sz="3200" b="1" dirty="0"/>
              <a:t>Poca integración entre identificación, tarjetas de vacunas virtual y rastreo GPS, en aplicativos para mascotas.</a:t>
            </a:r>
            <a:endParaRPr lang="en-US" sz="3200" b="1" dirty="0">
              <a:solidFill>
                <a:srgbClr val="11120D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9" name="TextBox 5">
            <a:extLst>
              <a:ext uri="{FF2B5EF4-FFF2-40B4-BE49-F238E27FC236}">
                <a16:creationId xmlns:a16="http://schemas.microsoft.com/office/drawing/2014/main" id="{B065A9E6-6603-140C-67C7-0A09DE9BD4BD}"/>
              </a:ext>
            </a:extLst>
          </p:cNvPr>
          <p:cNvSpPr txBox="1"/>
          <p:nvPr/>
        </p:nvSpPr>
        <p:spPr>
          <a:xfrm>
            <a:off x="13944600" y="8415950"/>
            <a:ext cx="3657600" cy="5004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5441" lvl="1" algn="l">
              <a:lnSpc>
                <a:spcPts val="4160"/>
              </a:lnSpc>
            </a:pPr>
            <a:r>
              <a:rPr lang="en-US" sz="3200" b="1" dirty="0" err="1">
                <a:solidFill>
                  <a:srgbClr val="11120D"/>
                </a:solidFill>
                <a:latin typeface="Inter Bold"/>
                <a:ea typeface="Inter Bold"/>
                <a:cs typeface="Inter Bold"/>
                <a:sym typeface="Inter Bold"/>
              </a:rPr>
              <a:t>AppGPS</a:t>
            </a:r>
            <a:r>
              <a:rPr lang="en-US" sz="3200" b="1" dirty="0">
                <a:solidFill>
                  <a:srgbClr val="11120D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</a:p>
        </p:txBody>
      </p:sp>
      <p:pic>
        <p:nvPicPr>
          <p:cNvPr id="2054" name="Picture 6" descr="tractive - tech2b">
            <a:extLst>
              <a:ext uri="{FF2B5EF4-FFF2-40B4-BE49-F238E27FC236}">
                <a16:creationId xmlns:a16="http://schemas.microsoft.com/office/drawing/2014/main" id="{C3602A7E-54F1-C298-A0A7-FE2B427D93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91174" y="5587120"/>
            <a:ext cx="3657600" cy="2612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5">
            <a:extLst>
              <a:ext uri="{FF2B5EF4-FFF2-40B4-BE49-F238E27FC236}">
                <a16:creationId xmlns:a16="http://schemas.microsoft.com/office/drawing/2014/main" id="{F7E78990-5620-88E4-CF6B-1D5905233385}"/>
              </a:ext>
            </a:extLst>
          </p:cNvPr>
          <p:cNvSpPr txBox="1"/>
          <p:nvPr/>
        </p:nvSpPr>
        <p:spPr>
          <a:xfrm>
            <a:off x="2286000" y="7699344"/>
            <a:ext cx="3657600" cy="5004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5441" lvl="1" algn="l">
              <a:lnSpc>
                <a:spcPts val="4160"/>
              </a:lnSpc>
            </a:pPr>
            <a:r>
              <a:rPr lang="en-US" sz="3200" b="1" dirty="0" err="1">
                <a:solidFill>
                  <a:srgbClr val="11120D"/>
                </a:solidFill>
                <a:latin typeface="Inter Bold"/>
                <a:ea typeface="Inter Bold"/>
                <a:cs typeface="Inter Bold"/>
                <a:sym typeface="Inter Bold"/>
              </a:rPr>
              <a:t>DogCatApp</a:t>
            </a:r>
            <a:r>
              <a:rPr lang="en-US" sz="3200" b="1" dirty="0">
                <a:solidFill>
                  <a:srgbClr val="11120D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</a:p>
        </p:txBody>
      </p:sp>
      <p:sp>
        <p:nvSpPr>
          <p:cNvPr id="11" name="TextBox 5">
            <a:extLst>
              <a:ext uri="{FF2B5EF4-FFF2-40B4-BE49-F238E27FC236}">
                <a16:creationId xmlns:a16="http://schemas.microsoft.com/office/drawing/2014/main" id="{8DD7C72E-8D62-83A2-5249-01EE40155D10}"/>
              </a:ext>
            </a:extLst>
          </p:cNvPr>
          <p:cNvSpPr txBox="1"/>
          <p:nvPr/>
        </p:nvSpPr>
        <p:spPr>
          <a:xfrm>
            <a:off x="6956568" y="6389892"/>
            <a:ext cx="4948257" cy="15895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5441" lvl="1" algn="l">
              <a:lnSpc>
                <a:spcPts val="4160"/>
              </a:lnSpc>
            </a:pPr>
            <a:r>
              <a:rPr lang="en-US" sz="3200" b="1" dirty="0" err="1">
                <a:solidFill>
                  <a:srgbClr val="11120D"/>
                </a:solidFill>
                <a:latin typeface="+mj-lt"/>
                <a:ea typeface="Inter Bold"/>
                <a:cs typeface="Inter Bold"/>
                <a:sym typeface="Inter Bold"/>
              </a:rPr>
              <a:t>Ejemplos</a:t>
            </a:r>
            <a:r>
              <a:rPr lang="en-US" sz="3200" b="1" dirty="0">
                <a:solidFill>
                  <a:srgbClr val="11120D"/>
                </a:solidFill>
                <a:latin typeface="+mj-lt"/>
                <a:ea typeface="Inter Bold"/>
                <a:cs typeface="Inter Bold"/>
                <a:sym typeface="Inter Bold"/>
              </a:rPr>
              <a:t> de apps que no </a:t>
            </a:r>
            <a:r>
              <a:rPr lang="en-US" sz="3200" b="1" dirty="0" err="1">
                <a:solidFill>
                  <a:srgbClr val="11120D"/>
                </a:solidFill>
                <a:latin typeface="+mj-lt"/>
                <a:ea typeface="Inter Bold"/>
                <a:cs typeface="Inter Bold"/>
                <a:sym typeface="Inter Bold"/>
              </a:rPr>
              <a:t>integran</a:t>
            </a:r>
            <a:r>
              <a:rPr lang="en-US" sz="3200" b="1" dirty="0">
                <a:solidFill>
                  <a:srgbClr val="11120D"/>
                </a:solidFill>
                <a:latin typeface="+mj-lt"/>
                <a:ea typeface="Inter Bold"/>
                <a:cs typeface="Inter Bold"/>
                <a:sym typeface="Inter Bold"/>
              </a:rPr>
              <a:t> </a:t>
            </a:r>
            <a:r>
              <a:rPr lang="en-US" sz="3200" b="1" dirty="0" err="1">
                <a:solidFill>
                  <a:srgbClr val="11120D"/>
                </a:solidFill>
                <a:latin typeface="+mj-lt"/>
                <a:ea typeface="Inter Bold"/>
                <a:cs typeface="Inter Bold"/>
                <a:sym typeface="Inter Bold"/>
              </a:rPr>
              <a:t>funcionalidades</a:t>
            </a:r>
            <a:r>
              <a:rPr lang="en-US" sz="3200" b="1" dirty="0">
                <a:solidFill>
                  <a:srgbClr val="11120D"/>
                </a:solidFill>
                <a:latin typeface="+mj-lt"/>
                <a:ea typeface="Inter Bold"/>
                <a:cs typeface="Inter Bold"/>
                <a:sym typeface="Inter Bold"/>
              </a:rPr>
              <a:t> </a:t>
            </a:r>
            <a:r>
              <a:rPr lang="en-US" sz="3200" b="1" dirty="0" err="1">
                <a:solidFill>
                  <a:srgbClr val="11120D"/>
                </a:solidFill>
                <a:latin typeface="+mj-lt"/>
                <a:ea typeface="Inter Bold"/>
                <a:cs typeface="Inter Bold"/>
                <a:sym typeface="Inter Bold"/>
              </a:rPr>
              <a:t>basicas</a:t>
            </a:r>
            <a:r>
              <a:rPr lang="en-US" sz="3200" b="1" dirty="0">
                <a:solidFill>
                  <a:srgbClr val="11120D"/>
                </a:solidFill>
                <a:latin typeface="+mj-lt"/>
                <a:ea typeface="Inter Bold"/>
                <a:cs typeface="Inter Bold"/>
                <a:sym typeface="Inter Bold"/>
              </a:rPr>
              <a:t> </a:t>
            </a:r>
            <a:r>
              <a:rPr lang="en-US" sz="3200" b="1" dirty="0" err="1">
                <a:solidFill>
                  <a:srgbClr val="11120D"/>
                </a:solidFill>
                <a:latin typeface="+mj-lt"/>
                <a:ea typeface="Inter Bold"/>
                <a:cs typeface="Inter Bold"/>
                <a:sym typeface="Inter Bold"/>
              </a:rPr>
              <a:t>en</a:t>
            </a:r>
            <a:r>
              <a:rPr lang="en-US" sz="3200" b="1" dirty="0">
                <a:solidFill>
                  <a:srgbClr val="11120D"/>
                </a:solidFill>
                <a:latin typeface="+mj-lt"/>
                <a:ea typeface="Inter Bold"/>
                <a:cs typeface="Inter Bold"/>
                <a:sym typeface="Inter Bold"/>
              </a:rPr>
              <a:t> </a:t>
            </a:r>
            <a:r>
              <a:rPr lang="en-US" sz="3200" b="1" dirty="0" err="1">
                <a:solidFill>
                  <a:srgbClr val="11120D"/>
                </a:solidFill>
                <a:latin typeface="+mj-lt"/>
                <a:ea typeface="Inter Bold"/>
                <a:cs typeface="Inter Bold"/>
                <a:sym typeface="Inter Bold"/>
              </a:rPr>
              <a:t>una</a:t>
            </a:r>
            <a:r>
              <a:rPr lang="en-US" sz="3200" b="1" dirty="0">
                <a:solidFill>
                  <a:srgbClr val="11120D"/>
                </a:solidFill>
                <a:latin typeface="+mj-lt"/>
                <a:ea typeface="Inter Bold"/>
                <a:cs typeface="Inter Bold"/>
                <a:sym typeface="Inter Bold"/>
              </a:rPr>
              <a:t> sola</a:t>
            </a:r>
          </a:p>
        </p:txBody>
      </p:sp>
    </p:spTree>
  </p:cSld>
  <p:clrMapOvr>
    <a:masterClrMapping/>
  </p:clrMapOvr>
  <p:transition spd="slow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/>
          <p:cNvSpPr txBox="1"/>
          <p:nvPr/>
        </p:nvSpPr>
        <p:spPr>
          <a:xfrm>
            <a:off x="1765505" y="3214552"/>
            <a:ext cx="9993792" cy="39692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099"/>
              </a:lnSpc>
            </a:pPr>
            <a:r>
              <a:rPr lang="en-US" sz="11499" b="1" dirty="0">
                <a:solidFill>
                  <a:srgbClr val="11120D"/>
                </a:solidFill>
                <a:latin typeface="Londrina Solid Heavy"/>
                <a:ea typeface="Londrina Solid Heavy"/>
                <a:cs typeface="Londrina Solid Heavy"/>
                <a:sym typeface="Londrina Solid Heavy"/>
              </a:rPr>
              <a:t>ALCANCE DEL PROYECTO</a:t>
            </a:r>
          </a:p>
        </p:txBody>
      </p:sp>
      <p:sp>
        <p:nvSpPr>
          <p:cNvPr id="8" name="Freeform 8"/>
          <p:cNvSpPr/>
          <p:nvPr/>
        </p:nvSpPr>
        <p:spPr>
          <a:xfrm>
            <a:off x="15705619" y="7704619"/>
            <a:ext cx="1553681" cy="1553681"/>
          </a:xfrm>
          <a:custGeom>
            <a:avLst/>
            <a:gdLst/>
            <a:ahLst/>
            <a:cxnLst/>
            <a:rect l="l" t="t" r="r" b="b"/>
            <a:pathLst>
              <a:path w="1553681" h="1553681">
                <a:moveTo>
                  <a:pt x="0" y="0"/>
                </a:moveTo>
                <a:lnTo>
                  <a:pt x="1553681" y="0"/>
                </a:lnTo>
                <a:lnTo>
                  <a:pt x="1553681" y="1553681"/>
                </a:lnTo>
                <a:lnTo>
                  <a:pt x="0" y="15536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BDF1D57-51F7-D94B-5B8A-B07DA815C9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2000" y="419099"/>
            <a:ext cx="1893549" cy="1553681"/>
          </a:xfrm>
          <a:prstGeom prst="rect">
            <a:avLst/>
          </a:prstGeom>
        </p:spPr>
      </p:pic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3BCF2FC9-A9D1-E2F5-D097-7F84D16AD5D4}"/>
              </a:ext>
            </a:extLst>
          </p:cNvPr>
          <p:cNvCxnSpPr>
            <a:cxnSpLocks/>
          </p:cNvCxnSpPr>
          <p:nvPr/>
        </p:nvCxnSpPr>
        <p:spPr>
          <a:xfrm>
            <a:off x="1765505" y="7265868"/>
            <a:ext cx="6991172" cy="0"/>
          </a:xfrm>
          <a:prstGeom prst="line">
            <a:avLst/>
          </a:prstGeom>
          <a:ln w="12700">
            <a:solidFill>
              <a:srgbClr val="38A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12142172" y="3621212"/>
            <a:ext cx="3044576" cy="3044576"/>
          </a:xfrm>
          <a:custGeom>
            <a:avLst/>
            <a:gdLst/>
            <a:ahLst/>
            <a:cxnLst/>
            <a:rect l="l" t="t" r="r" b="b"/>
            <a:pathLst>
              <a:path w="3044576" h="3044576">
                <a:moveTo>
                  <a:pt x="0" y="0"/>
                </a:moveTo>
                <a:lnTo>
                  <a:pt x="3044575" y="0"/>
                </a:lnTo>
                <a:lnTo>
                  <a:pt x="3044575" y="3044576"/>
                </a:lnTo>
                <a:lnTo>
                  <a:pt x="0" y="30445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717964" y="1113941"/>
            <a:ext cx="11591429" cy="17176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999"/>
              </a:lnSpc>
            </a:pPr>
            <a:r>
              <a:rPr lang="en-US" sz="9999" b="1" dirty="0">
                <a:solidFill>
                  <a:srgbClr val="11120D"/>
                </a:solidFill>
                <a:latin typeface="Londrina Solid Heavy"/>
                <a:ea typeface="Londrina Solid Heavy"/>
                <a:cs typeface="Londrina Solid Heavy"/>
                <a:sym typeface="Londrina Solid Heavy"/>
              </a:rPr>
              <a:t>OBJETIVOS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752600" y="3238500"/>
            <a:ext cx="8706410" cy="59173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buNone/>
            </a:pPr>
            <a:r>
              <a:rPr lang="es-ES" sz="3200" b="0" i="0" dirty="0">
                <a:effectLst/>
                <a:latin typeface="-apple-system"/>
              </a:rPr>
              <a:t>Desarrollar una aplicación móvil que permita a los usuarios registrar y rastrear a sus mascotas, integrando funcionalidades como:</a:t>
            </a:r>
          </a:p>
          <a:p>
            <a:pPr algn="l">
              <a:buNone/>
            </a:pPr>
            <a:endParaRPr lang="es-ES" sz="3200" b="0" i="0" dirty="0">
              <a:effectLst/>
              <a:latin typeface="-apple-system"/>
            </a:endParaRPr>
          </a:p>
          <a:p>
            <a:pPr algn="l">
              <a:buNone/>
            </a:pPr>
            <a:r>
              <a:rPr lang="es-ES" sz="3200" b="0" i="0" dirty="0">
                <a:effectLst/>
                <a:latin typeface="-apple-system"/>
              </a:rPr>
              <a:t>✔️ Registro de la información de la mascota.</a:t>
            </a:r>
          </a:p>
          <a:p>
            <a:pPr algn="l">
              <a:buNone/>
            </a:pPr>
            <a:r>
              <a:rPr lang="es-ES" sz="3200" b="0" i="0" dirty="0">
                <a:effectLst/>
                <a:latin typeface="-apple-system"/>
              </a:rPr>
              <a:t>✔️ Tarjeta de vacunas digital.</a:t>
            </a:r>
          </a:p>
          <a:p>
            <a:pPr algn="l"/>
            <a:r>
              <a:rPr lang="es-ES" sz="3200" b="0" i="0" dirty="0">
                <a:effectLst/>
                <a:latin typeface="-apple-system"/>
              </a:rPr>
              <a:t>✔️ Escaneo de código QR para mostrar la información de contacto en caso de pérdida.</a:t>
            </a:r>
          </a:p>
          <a:p>
            <a:pPr algn="l"/>
            <a:endParaRPr lang="es-ES" sz="3200" dirty="0">
              <a:latin typeface="-apple-system"/>
            </a:endParaRPr>
          </a:p>
          <a:p>
            <a:pPr algn="l"/>
            <a:r>
              <a:rPr lang="es-ES" sz="3200" dirty="0">
                <a:latin typeface="-apple-system"/>
              </a:rPr>
              <a:t>Integración funcional excluyente:</a:t>
            </a:r>
          </a:p>
          <a:p>
            <a:r>
              <a:rPr lang="es-ES" sz="3200" b="0" i="0" dirty="0">
                <a:effectLst/>
                <a:latin typeface="-apple-system"/>
              </a:rPr>
              <a:t>✔️ Seguimiento en tiempo real mediante GPS.</a:t>
            </a:r>
          </a:p>
          <a:p>
            <a:pPr marL="345441" lvl="1" algn="l">
              <a:lnSpc>
                <a:spcPts val="4160"/>
              </a:lnSpc>
            </a:pPr>
            <a:endParaRPr lang="en-US" sz="3200" b="1" dirty="0">
              <a:latin typeface="Inter Bold"/>
              <a:ea typeface="Inter Bold"/>
              <a:cs typeface="Inter Bold"/>
              <a:sym typeface="Inter Bold"/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1450B5EB-7E50-8FC8-DE40-DF2FC939D8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2000" y="419099"/>
            <a:ext cx="1893549" cy="1553681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CC052331-8301-7816-7A6F-09B197251CEA}"/>
              </a:ext>
            </a:extLst>
          </p:cNvPr>
          <p:cNvSpPr txBox="1"/>
          <p:nvPr/>
        </p:nvSpPr>
        <p:spPr>
          <a:xfrm>
            <a:off x="4395069" y="9225983"/>
            <a:ext cx="10770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hlinkClick r:id="rId4"/>
              </a:rPr>
              <a:t>https://www.notion.so/1c019b2a36428003a5ecc0c4964f0c23?v=1c019b2a364280e09963000c42894413&amp;pvs=4</a:t>
            </a:r>
            <a:r>
              <a:rPr lang="es-ES" dirty="0"/>
              <a:t> </a:t>
            </a:r>
          </a:p>
        </p:txBody>
      </p:sp>
    </p:spTree>
  </p:cSld>
  <p:clrMapOvr>
    <a:masterClrMapping/>
  </p:clrMapOvr>
  <p:transition spd="slow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9BC8FDD-AFBF-06E3-FD00-82DA54F9A2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>
            <a:extLst>
              <a:ext uri="{FF2B5EF4-FFF2-40B4-BE49-F238E27FC236}">
                <a16:creationId xmlns:a16="http://schemas.microsoft.com/office/drawing/2014/main" id="{E543F525-AC61-2010-8471-CEAE35955AE6}"/>
              </a:ext>
            </a:extLst>
          </p:cNvPr>
          <p:cNvSpPr txBox="1"/>
          <p:nvPr/>
        </p:nvSpPr>
        <p:spPr>
          <a:xfrm>
            <a:off x="1717964" y="1113941"/>
            <a:ext cx="11591429" cy="17176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999"/>
              </a:lnSpc>
            </a:pPr>
            <a:r>
              <a:rPr lang="en-US" sz="9999" b="1" dirty="0">
                <a:solidFill>
                  <a:srgbClr val="11120D"/>
                </a:solidFill>
                <a:latin typeface="Londrina Solid Heavy"/>
                <a:ea typeface="Londrina Solid Heavy"/>
                <a:cs typeface="Londrina Solid Heavy"/>
                <a:sym typeface="Londrina Solid Heavy"/>
              </a:rPr>
              <a:t>COLABORACION</a:t>
            </a: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4DD3C334-3047-1D1F-DAF4-E31C034D5D1B}"/>
              </a:ext>
            </a:extLst>
          </p:cNvPr>
          <p:cNvSpPr txBox="1"/>
          <p:nvPr/>
        </p:nvSpPr>
        <p:spPr>
          <a:xfrm>
            <a:off x="1752600" y="3238500"/>
            <a:ext cx="8706410" cy="4924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buNone/>
            </a:pPr>
            <a:r>
              <a:rPr lang="es-ES" sz="3200" dirty="0"/>
              <a:t>La funcionalidad de rastreo GPS no será desarrollada directamente por mi. En su lugar, colaboraremos con una empresa especializada en tecnología de geolocalización:</a:t>
            </a:r>
          </a:p>
          <a:p>
            <a:pPr algn="l">
              <a:buNone/>
            </a:pPr>
            <a:endParaRPr lang="es-ES" sz="3200" b="0" i="0" dirty="0">
              <a:effectLst/>
              <a:latin typeface="-apple-system"/>
            </a:endParaRPr>
          </a:p>
          <a:p>
            <a:pPr algn="l">
              <a:buNone/>
            </a:pPr>
            <a:r>
              <a:rPr lang="es-ES" sz="3200" b="0" i="0" dirty="0">
                <a:effectLst/>
                <a:latin typeface="-apple-system"/>
              </a:rPr>
              <a:t>✔️ </a:t>
            </a:r>
            <a:r>
              <a:rPr lang="es-ES" sz="3200" dirty="0"/>
              <a:t>El hardware necesario (collar o dispositivo GPS).</a:t>
            </a:r>
          </a:p>
          <a:p>
            <a:pPr algn="l">
              <a:buNone/>
            </a:pPr>
            <a:r>
              <a:rPr lang="es-ES" sz="3200" b="0" i="0" dirty="0">
                <a:effectLst/>
                <a:latin typeface="-apple-system"/>
              </a:rPr>
              <a:t>✔️ </a:t>
            </a:r>
            <a:r>
              <a:rPr lang="es-ES" sz="3200" dirty="0"/>
              <a:t>La tecnología para enviar la ubicación en tiempo real.</a:t>
            </a:r>
          </a:p>
          <a:p>
            <a:pPr algn="l">
              <a:buNone/>
            </a:pPr>
            <a:r>
              <a:rPr lang="es-ES" sz="3200" b="0" i="0" dirty="0">
                <a:effectLst/>
                <a:latin typeface="-apple-system"/>
              </a:rPr>
              <a:t>✔️ </a:t>
            </a:r>
            <a:r>
              <a:rPr lang="es-ES" sz="3200" dirty="0"/>
              <a:t>La API o interfaz de integración para nuestra aplicación móvil.</a:t>
            </a:r>
            <a:endParaRPr lang="en-US" sz="3200" b="1" dirty="0">
              <a:latin typeface="Inter Bold"/>
              <a:ea typeface="Inter Bold"/>
              <a:cs typeface="Inter Bold"/>
              <a:sym typeface="Inter Bold"/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A1087A3D-52E7-DD6F-26EE-855DBD734C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0" y="419099"/>
            <a:ext cx="1893549" cy="1553681"/>
          </a:xfrm>
          <a:prstGeom prst="rect">
            <a:avLst/>
          </a:prstGeom>
        </p:spPr>
      </p:pic>
      <p:pic>
        <p:nvPicPr>
          <p:cNvPr id="4098" name="Picture 2" descr="Conoce las empresas asociadas a Fedetec!">
            <a:extLst>
              <a:ext uri="{FF2B5EF4-FFF2-40B4-BE49-F238E27FC236}">
                <a16:creationId xmlns:a16="http://schemas.microsoft.com/office/drawing/2014/main" id="{4AD0CDBD-4974-5463-0BDA-BD2887396D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97000" y="2800446"/>
            <a:ext cx="3343275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andados GPS Rastreo de Carga Colombia GPS">
            <a:extLst>
              <a:ext uri="{FF2B5EF4-FFF2-40B4-BE49-F238E27FC236}">
                <a16:creationId xmlns:a16="http://schemas.microsoft.com/office/drawing/2014/main" id="{64103D4B-A37E-74DE-07D0-6FE418AD59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875" y="4236027"/>
            <a:ext cx="2609850" cy="175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Perfil de Goldtech Gps Colombia">
            <a:extLst>
              <a:ext uri="{FF2B5EF4-FFF2-40B4-BE49-F238E27FC236}">
                <a16:creationId xmlns:a16="http://schemas.microsoft.com/office/drawing/2014/main" id="{C94E3529-7962-AD14-F11F-B48638B90F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43130" y="5357197"/>
            <a:ext cx="2850450" cy="2863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5740037"/>
      </p:ext>
    </p:extLst>
  </p:cSld>
  <p:clrMapOvr>
    <a:masterClrMapping/>
  </p:clrMapOvr>
  <p:transition spd="slow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0862D03-0CD1-C4EF-0D68-1FBB0949FD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>
            <a:extLst>
              <a:ext uri="{FF2B5EF4-FFF2-40B4-BE49-F238E27FC236}">
                <a16:creationId xmlns:a16="http://schemas.microsoft.com/office/drawing/2014/main" id="{EDD920A6-06E4-8900-9B2C-467BB092670E}"/>
              </a:ext>
            </a:extLst>
          </p:cNvPr>
          <p:cNvSpPr txBox="1"/>
          <p:nvPr/>
        </p:nvSpPr>
        <p:spPr>
          <a:xfrm>
            <a:off x="1765505" y="3214552"/>
            <a:ext cx="9993792" cy="40132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099"/>
              </a:lnSpc>
            </a:pPr>
            <a:r>
              <a:rPr lang="en-US" sz="11499" b="1">
                <a:solidFill>
                  <a:srgbClr val="11120D"/>
                </a:solidFill>
                <a:latin typeface="Londrina Solid Heavy"/>
                <a:ea typeface="Londrina Solid Heavy"/>
                <a:cs typeface="Londrina Solid Heavy"/>
                <a:sym typeface="Londrina Solid Heavy"/>
              </a:rPr>
              <a:t>MATRIZ DE REQUERIMIENTOS</a:t>
            </a:r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35415F42-4E98-EEFD-0836-E8DE63D2A6E9}"/>
              </a:ext>
            </a:extLst>
          </p:cNvPr>
          <p:cNvSpPr/>
          <p:nvPr/>
        </p:nvSpPr>
        <p:spPr>
          <a:xfrm>
            <a:off x="15705619" y="7704619"/>
            <a:ext cx="1553681" cy="1553681"/>
          </a:xfrm>
          <a:custGeom>
            <a:avLst/>
            <a:gdLst/>
            <a:ahLst/>
            <a:cxnLst/>
            <a:rect l="l" t="t" r="r" b="b"/>
            <a:pathLst>
              <a:path w="1553681" h="1553681">
                <a:moveTo>
                  <a:pt x="0" y="0"/>
                </a:moveTo>
                <a:lnTo>
                  <a:pt x="1553681" y="0"/>
                </a:lnTo>
                <a:lnTo>
                  <a:pt x="1553681" y="1553681"/>
                </a:lnTo>
                <a:lnTo>
                  <a:pt x="0" y="15536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A62A8C1-EFA6-2DE5-FB63-85BF27B918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2000" y="419099"/>
            <a:ext cx="1893549" cy="1553681"/>
          </a:xfrm>
          <a:prstGeom prst="rect">
            <a:avLst/>
          </a:prstGeom>
        </p:spPr>
      </p:pic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7EADF3DC-0128-B5E0-53F4-E524D4E61707}"/>
              </a:ext>
            </a:extLst>
          </p:cNvPr>
          <p:cNvCxnSpPr>
            <a:cxnSpLocks/>
          </p:cNvCxnSpPr>
          <p:nvPr/>
        </p:nvCxnSpPr>
        <p:spPr>
          <a:xfrm>
            <a:off x="1765505" y="7265868"/>
            <a:ext cx="6991172" cy="0"/>
          </a:xfrm>
          <a:prstGeom prst="line">
            <a:avLst/>
          </a:prstGeom>
          <a:ln w="12700">
            <a:solidFill>
              <a:srgbClr val="38A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2617983"/>
      </p:ext>
    </p:extLst>
  </p:cSld>
  <p:clrMapOvr>
    <a:masterClrMapping/>
  </p:clrMapOvr>
  <p:transition spd="slow"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922</TotalTime>
  <Words>357</Words>
  <Application>Microsoft Office PowerPoint</Application>
  <PresentationFormat>Personalizado</PresentationFormat>
  <Paragraphs>58</Paragraphs>
  <Slides>27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27</vt:i4>
      </vt:variant>
    </vt:vector>
  </HeadingPairs>
  <TitlesOfParts>
    <vt:vector size="34" baseType="lpstr">
      <vt:lpstr>Inter</vt:lpstr>
      <vt:lpstr>-apple-system</vt:lpstr>
      <vt:lpstr>Londrina Solid Heavy</vt:lpstr>
      <vt:lpstr>Inter Bold</vt:lpstr>
      <vt:lpstr>Arial</vt:lpstr>
      <vt:lpstr>Calibri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DACKY</dc:title>
  <dc:creator>vicky</dc:creator>
  <cp:lastModifiedBy>Victoria Vielma</cp:lastModifiedBy>
  <cp:revision>7</cp:revision>
  <dcterms:created xsi:type="dcterms:W3CDTF">2006-08-16T00:00:00Z</dcterms:created>
  <dcterms:modified xsi:type="dcterms:W3CDTF">2025-04-23T00:03:35Z</dcterms:modified>
  <dc:identifier>DAGS171VRGg</dc:identifier>
</cp:coreProperties>
</file>